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25"/>
  </p:notesMasterIdLst>
  <p:handoutMasterIdLst>
    <p:handoutMasterId r:id="rId26"/>
  </p:handoutMasterIdLst>
  <p:sldIdLst>
    <p:sldId id="427" r:id="rId2"/>
    <p:sldId id="428" r:id="rId3"/>
    <p:sldId id="512" r:id="rId4"/>
    <p:sldId id="511" r:id="rId5"/>
    <p:sldId id="451" r:id="rId6"/>
    <p:sldId id="593" r:id="rId7"/>
    <p:sldId id="594" r:id="rId8"/>
    <p:sldId id="526" r:id="rId9"/>
    <p:sldId id="519" r:id="rId10"/>
    <p:sldId id="595" r:id="rId11"/>
    <p:sldId id="532" r:id="rId12"/>
    <p:sldId id="450" r:id="rId13"/>
    <p:sldId id="597" r:id="rId14"/>
    <p:sldId id="598" r:id="rId15"/>
    <p:sldId id="599" r:id="rId16"/>
    <p:sldId id="601" r:id="rId17"/>
    <p:sldId id="602" r:id="rId18"/>
    <p:sldId id="603" r:id="rId19"/>
    <p:sldId id="600" r:id="rId20"/>
    <p:sldId id="596" r:id="rId21"/>
    <p:sldId id="453" r:id="rId22"/>
    <p:sldId id="558" r:id="rId23"/>
    <p:sldId id="573" r:id="rId24"/>
  </p:sldIdLst>
  <p:sldSz cx="9144000" cy="6858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/>
        <a:cs typeface="ＭＳ Ｐゴシック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/>
        <a:cs typeface="ＭＳ Ｐゴシック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/>
        <a:cs typeface="ＭＳ Ｐゴシック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/>
        <a:cs typeface="ＭＳ Ｐゴシック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92E3EC"/>
    <a:srgbClr val="57BAF7"/>
    <a:srgbClr val="77C7F9"/>
    <a:srgbClr val="9EC2EA"/>
    <a:srgbClr val="99CCFF"/>
    <a:srgbClr val="0099CC"/>
    <a:srgbClr val="66CCFF"/>
    <a:srgbClr val="CCECFF"/>
    <a:srgbClr val="259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4" autoAdjust="0"/>
    <p:restoredTop sz="94434" autoAdjust="0"/>
  </p:normalViewPr>
  <p:slideViewPr>
    <p:cSldViewPr>
      <p:cViewPr varScale="1">
        <p:scale>
          <a:sx n="67" d="100"/>
          <a:sy n="67" d="100"/>
        </p:scale>
        <p:origin x="972" y="-13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21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274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82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951862-5519-4117-9385-69361113FC64}" type="datetimeFigureOut">
              <a:rPr lang="es-ES"/>
              <a:pPr/>
              <a:t>20/03/2019</a:t>
            </a:fld>
            <a:endParaRPr lang="es-ES"/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9B6E89-7952-48AD-80F1-045EA821FE7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421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sz="1800">
              <a:ea typeface="Arial Unicode MS"/>
              <a:cs typeface="Arial Unicode MS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sz="1800">
              <a:ea typeface="Arial Unicode MS"/>
              <a:cs typeface="Arial Unicode M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3400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t" anchorCtr="0" compatLnSpc="1">
            <a:prstTxWarp prst="textNoShape">
              <a:avLst/>
            </a:prstTxWarp>
          </a:bodyPr>
          <a:lstStyle>
            <a:lvl1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ea typeface="Arial Unicode MS"/>
                <a:cs typeface="Arial Unicode MS"/>
              </a:defRPr>
            </a:lvl1pPr>
          </a:lstStyle>
          <a:p>
            <a:endParaRPr lang="es-E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73400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t" anchorCtr="0" compatLnSpc="1">
            <a:prstTxWarp prst="textNoShape">
              <a:avLst/>
            </a:prstTxWarp>
          </a:bodyPr>
          <a:lstStyle>
            <a:lvl1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ea typeface="Arial Unicode MS"/>
                <a:cs typeface="Arial Unicode MS"/>
              </a:defRPr>
            </a:lvl1pPr>
          </a:lstStyle>
          <a:p>
            <a:endParaRPr lang="es-ES"/>
          </a:p>
        </p:txBody>
      </p:sp>
      <p:sp>
        <p:nvSpPr>
          <p:cNvPr id="6150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8350"/>
            <a:ext cx="5114925" cy="38338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6900" cy="460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9721850"/>
            <a:ext cx="3073400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b" anchorCtr="0" compatLnSpc="1">
            <a:prstTxWarp prst="textNoShape">
              <a:avLst/>
            </a:prstTxWarp>
          </a:bodyPr>
          <a:lstStyle>
            <a:lvl1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ea typeface="Arial Unicode MS"/>
                <a:cs typeface="Arial Unicode MS"/>
              </a:defRPr>
            </a:lvl1pPr>
          </a:lstStyle>
          <a:p>
            <a:endParaRPr lang="es-E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73400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b" anchorCtr="0" compatLnSpc="1">
            <a:prstTxWarp prst="textNoShape">
              <a:avLst/>
            </a:prstTxWarp>
          </a:bodyPr>
          <a:lstStyle>
            <a:lvl1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1pPr>
          </a:lstStyle>
          <a:p>
            <a:pPr>
              <a:defRPr/>
            </a:pPr>
            <a:fld id="{103BCE09-DB82-4780-89D1-82ADE72A19C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115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pitchFamily="-72" charset="-128"/>
        <a:cs typeface="ＭＳ Ｐゴシック" pitchFamily="-72" charset="-128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pitchFamily="-72" charset="-128"/>
        <a:cs typeface="ＭＳ Ｐゴシック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pitchFamily="-72" charset="-128"/>
        <a:cs typeface="ＭＳ Ｐゴシック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pitchFamily="-72" charset="-128"/>
        <a:cs typeface="ＭＳ Ｐゴシック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pitchFamily="-72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 txBox="1">
            <a:spLocks noGrp="1" noChangeArrowheads="1"/>
          </p:cNvSpPr>
          <p:nvPr/>
        </p:nvSpPr>
        <p:spPr bwMode="auto">
          <a:xfrm>
            <a:off x="4021138" y="9721850"/>
            <a:ext cx="3073400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000" tIns="49680" rIns="99000" bIns="4968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F2E0D1E-9CA0-4872-8577-91E8254EA80D}" type="slidenum">
              <a:rPr lang="en-GB" sz="13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3750"/>
          </a:xfrm>
          <a:noFill/>
          <a:ln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400" noProof="0" dirty="0">
              <a:solidFill>
                <a:schemeClr val="bg1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13852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744785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1FD3BFA9-82E6-4308-B663-7323819AB7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D3D2D23D-7BB9-4296-B2A1-9AFCCD69A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altLang="es-ES"/>
              <a:t>During reading rapid eye movements are made from one point to another from left to right and back as well.</a:t>
            </a:r>
          </a:p>
          <a:p>
            <a:r>
              <a:rPr lang="es-ES" altLang="es-ES"/>
              <a:t>In between these movements, the eyes become stable for as long as needed to recognize a word: FIXATION</a:t>
            </a:r>
          </a:p>
          <a:p>
            <a:r>
              <a:rPr lang="es-ES" altLang="es-ES"/>
              <a:t>FIXATION DURATION  is believed to indicate the duration of cognitive processing of the material located at fixation</a:t>
            </a:r>
          </a:p>
          <a:p>
            <a:r>
              <a:rPr lang="es-ES" altLang="es-ES"/>
              <a:t>Function, frequent, highly predictable words ar often skipped.</a:t>
            </a:r>
          </a:p>
        </p:txBody>
      </p:sp>
    </p:spTree>
    <p:extLst>
      <p:ext uri="{BB962C8B-B14F-4D97-AF65-F5344CB8AC3E}">
        <p14:creationId xmlns:p14="http://schemas.microsoft.com/office/powerpoint/2010/main" val="3360839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1FD3BFA9-82E6-4308-B663-7323819AB7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D3D2D23D-7BB9-4296-B2A1-9AFCCD69A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altLang="es-ES"/>
              <a:t>During reading rapid eye movements are made from one point to another from left to right and back as well.</a:t>
            </a:r>
          </a:p>
          <a:p>
            <a:r>
              <a:rPr lang="es-ES" altLang="es-ES"/>
              <a:t>In between these movements, the eyes become stable for as long as needed to recognize a word: FIXATION</a:t>
            </a:r>
          </a:p>
          <a:p>
            <a:r>
              <a:rPr lang="es-ES" altLang="es-ES"/>
              <a:t>FIXATION DURATION  is believed to indicate the duration of cognitive processing of the material located at fixation</a:t>
            </a:r>
          </a:p>
          <a:p>
            <a:r>
              <a:rPr lang="es-ES" altLang="es-ES"/>
              <a:t>Function, frequent, highly predictable words ar often skipped.</a:t>
            </a:r>
          </a:p>
        </p:txBody>
      </p:sp>
    </p:spTree>
    <p:extLst>
      <p:ext uri="{BB962C8B-B14F-4D97-AF65-F5344CB8AC3E}">
        <p14:creationId xmlns:p14="http://schemas.microsoft.com/office/powerpoint/2010/main" val="1417720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1FD3BFA9-82E6-4308-B663-7323819AB7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D3D2D23D-7BB9-4296-B2A1-9AFCCD69A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altLang="es-ES"/>
              <a:t>During reading rapid eye movements are made from one point to another from left to right and back as well.</a:t>
            </a:r>
          </a:p>
          <a:p>
            <a:r>
              <a:rPr lang="es-ES" altLang="es-ES"/>
              <a:t>In between these movements, the eyes become stable for as long as needed to recognize a word: FIXATION</a:t>
            </a:r>
          </a:p>
          <a:p>
            <a:r>
              <a:rPr lang="es-ES" altLang="es-ES"/>
              <a:t>FIXATION DURATION  is believed to indicate the duration of cognitive processing of the material located at fixation</a:t>
            </a:r>
          </a:p>
          <a:p>
            <a:r>
              <a:rPr lang="es-ES" altLang="es-ES"/>
              <a:t>Function, frequent, highly predictable words ar often skipped.</a:t>
            </a:r>
          </a:p>
        </p:txBody>
      </p:sp>
    </p:spTree>
    <p:extLst>
      <p:ext uri="{BB962C8B-B14F-4D97-AF65-F5344CB8AC3E}">
        <p14:creationId xmlns:p14="http://schemas.microsoft.com/office/powerpoint/2010/main" val="1998826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0A82259-B882-4D47-94CB-72BD26AC7C06}" type="slidenum">
              <a:rPr lang="en-GB" smtClean="0">
                <a:latin typeface="Arial" charset="0"/>
                <a:ea typeface="ＭＳ Ｐゴシック"/>
                <a:cs typeface="ＭＳ Ｐゴシック"/>
              </a:rPr>
              <a:pPr/>
              <a:t>23</a:t>
            </a:fld>
            <a:endParaRPr lang="en-GB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43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3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375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sz="2400" dirty="0">
              <a:solidFill>
                <a:schemeClr val="bg1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81384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07130-B78B-41E6-BA19-913677DA4B13}" type="slidenum">
              <a:rPr lang="en-GB" smtClean="0"/>
              <a:pPr>
                <a:defRPr/>
              </a:pPr>
              <a:t>‹Nº›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35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07130-B78B-41E6-BA19-913677DA4B13}" type="slidenum">
              <a:rPr lang="en-GB" smtClean="0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97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07130-B78B-41E6-BA19-913677DA4B13}" type="slidenum">
              <a:rPr lang="en-GB" smtClean="0"/>
              <a:pPr>
                <a:defRPr/>
              </a:pPr>
              <a:t>‹Nº›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273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F3407-941A-4461-8AE7-EC668331E62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761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062507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69036-CB77-4885-84F6-8BEA1C62171B}" type="slidenum">
              <a:rPr lang="en-GB" smtClean="0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12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07130-B78B-41E6-BA19-913677DA4B13}" type="slidenum">
              <a:rPr lang="en-GB" smtClean="0"/>
              <a:pPr>
                <a:defRPr/>
              </a:pPr>
              <a:t>‹Nº›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00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DE7FE-0F6A-4536-A274-388F566ECE17}" type="slidenum">
              <a:rPr lang="en-GB" smtClean="0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61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07130-B78B-41E6-BA19-913677DA4B13}" type="slidenum">
              <a:rPr lang="en-GB" smtClean="0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55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07130-B78B-41E6-BA19-913677DA4B13}" type="slidenum">
              <a:rPr lang="en-GB" smtClean="0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87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BAF11-4B7A-46AE-B510-8A454A02145F}" type="slidenum">
              <a:rPr lang="en-GB" smtClean="0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726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07130-B78B-41E6-BA19-913677DA4B13}" type="slidenum">
              <a:rPr lang="en-GB" smtClean="0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313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07130-B78B-41E6-BA19-913677DA4B13}" type="slidenum">
              <a:rPr lang="en-GB" smtClean="0"/>
              <a:pPr>
                <a:defRPr/>
              </a:pPr>
              <a:t>‹Nº›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37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F907130-B78B-41E6-BA19-913677DA4B13}" type="slidenum">
              <a:rPr lang="en-GB" smtClean="0"/>
              <a:pPr>
                <a:defRPr/>
              </a:pPr>
              <a:t>‹Nº›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53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396552" y="-99392"/>
            <a:ext cx="5064394" cy="697190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76256" y="485420"/>
            <a:ext cx="3162216" cy="603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US" sz="1600" kern="0" dirty="0" smtClean="0">
                <a:latin typeface="Century Gothic" panose="020B0502020202020204" pitchFamily="34" charset="0"/>
              </a:rPr>
              <a:t>2019 Barcelona</a:t>
            </a:r>
            <a:endParaRPr lang="en-US" sz="1600" kern="0" dirty="0">
              <a:latin typeface="Century Gothic" panose="020B05020202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n-US" sz="1600" b="1" kern="0" dirty="0">
              <a:latin typeface="Century Gothic" panose="020B05020202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n-US" sz="1600" b="1" kern="0" dirty="0">
              <a:latin typeface="Century Gothic" panose="020B05020202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n-US" sz="1600" b="1" kern="0" dirty="0">
              <a:latin typeface="Century Gothic" panose="020B05020202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n-US" sz="1600" kern="0" dirty="0">
              <a:latin typeface="Century Gothic" panose="020B0502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056406" y="2008222"/>
            <a:ext cx="41935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Helvetica Neue"/>
              </a:rPr>
              <a:t>From needs analysis 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Helvetica Neue"/>
              </a:rPr>
              <a:t>to task design</a:t>
            </a:r>
            <a:endParaRPr lang="en-US" b="1" dirty="0">
              <a:solidFill>
                <a:schemeClr val="tx1"/>
              </a:solidFill>
              <a:latin typeface="Helvetica Neue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056406" y="5430401"/>
            <a:ext cx="3922627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dirty="0">
                <a:solidFill>
                  <a:srgbClr val="000000"/>
                </a:solidFill>
                <a:latin typeface="Helvetica Neue"/>
                <a:ea typeface="Candara" charset="0"/>
                <a:cs typeface="Candara" charset="0"/>
              </a:rPr>
              <a:t>Thanks to GRAL at the University of Barcelona, </a:t>
            </a:r>
            <a:r>
              <a:rPr lang="en-US" sz="1400" dirty="0" err="1">
                <a:solidFill>
                  <a:srgbClr val="000000"/>
                </a:solidFill>
                <a:latin typeface="Helvetica Neue"/>
                <a:ea typeface="Candara" charset="0"/>
                <a:cs typeface="Candara" charset="0"/>
              </a:rPr>
              <a:t>Generalitat</a:t>
            </a:r>
            <a:r>
              <a:rPr lang="en-US" sz="1400" dirty="0">
                <a:solidFill>
                  <a:srgbClr val="000000"/>
                </a:solidFill>
                <a:latin typeface="Helvetica Neue"/>
                <a:ea typeface="Candara" charset="0"/>
                <a:cs typeface="Candara" charset="0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Helvetica Neue"/>
                <a:ea typeface="Candara" charset="0"/>
                <a:cs typeface="Candara" charset="0"/>
              </a:rPr>
              <a:t>Catalunya</a:t>
            </a:r>
            <a:r>
              <a:rPr lang="en-US" sz="1400" dirty="0">
                <a:solidFill>
                  <a:srgbClr val="000000"/>
                </a:solidFill>
                <a:latin typeface="Helvetica Neue"/>
                <a:ea typeface="Candara" charset="0"/>
                <a:cs typeface="Candara" charset="0"/>
              </a:rPr>
              <a:t>  (</a:t>
            </a:r>
            <a:r>
              <a:rPr lang="ca-ES" sz="1200" dirty="0">
                <a:solidFill>
                  <a:schemeClr val="tx2"/>
                </a:solidFill>
                <a:latin typeface="Helvetica Neue"/>
                <a:ea typeface="Candara" charset="0"/>
                <a:cs typeface="Candara" charset="0"/>
              </a:rPr>
              <a:t>2014 SGR 1089</a:t>
            </a:r>
            <a:r>
              <a:rPr lang="en-US" sz="1400" dirty="0" smtClean="0">
                <a:solidFill>
                  <a:srgbClr val="000000"/>
                </a:solidFill>
                <a:latin typeface="Helvetica Neue"/>
                <a:ea typeface="Candara" charset="0"/>
                <a:cs typeface="Candara" charset="0"/>
              </a:rPr>
              <a:t>). </a:t>
            </a:r>
            <a:endParaRPr lang="en-GB" sz="1400" dirty="0">
              <a:solidFill>
                <a:srgbClr val="000000"/>
              </a:solidFill>
              <a:latin typeface="Helvetica Neue"/>
              <a:ea typeface="Candara" charset="0"/>
              <a:cs typeface="Candara" charset="0"/>
            </a:endParaRPr>
          </a:p>
        </p:txBody>
      </p:sp>
      <p:sp>
        <p:nvSpPr>
          <p:cNvPr id="10" name="6 Rectángulo"/>
          <p:cNvSpPr/>
          <p:nvPr/>
        </p:nvSpPr>
        <p:spPr>
          <a:xfrm>
            <a:off x="4558857" y="3820624"/>
            <a:ext cx="2880320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ts val="500"/>
              </a:spcBef>
              <a:buSzPct val="10000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US" sz="2000" kern="0" dirty="0">
                <a:solidFill>
                  <a:srgbClr val="000000"/>
                </a:solidFill>
                <a:latin typeface="Helvetica Neue"/>
              </a:rPr>
              <a:t>Roger Gilabert</a:t>
            </a:r>
          </a:p>
        </p:txBody>
      </p:sp>
      <p:pic>
        <p:nvPicPr>
          <p:cNvPr id="12" name="Imatg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848" y="4622827"/>
            <a:ext cx="1255204" cy="350081"/>
          </a:xfrm>
          <a:prstGeom prst="rect">
            <a:avLst/>
          </a:prstGeom>
        </p:spPr>
      </p:pic>
      <p:pic>
        <p:nvPicPr>
          <p:cNvPr id="13" name="Picture 1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3626" y="4656556"/>
            <a:ext cx="2251709" cy="3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"/>
          <p:cNvSpPr/>
          <p:nvPr/>
        </p:nvSpPr>
        <p:spPr>
          <a:xfrm>
            <a:off x="1279236" y="6492344"/>
            <a:ext cx="1584176" cy="144016"/>
          </a:xfrm>
          <a:prstGeom prst="rect">
            <a:avLst/>
          </a:prstGeom>
          <a:solidFill>
            <a:srgbClr val="A1CDE4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687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848" y="356617"/>
            <a:ext cx="1471205" cy="46342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8" b="5898"/>
          <a:stretch/>
        </p:blipFill>
        <p:spPr>
          <a:xfrm>
            <a:off x="559156" y="489295"/>
            <a:ext cx="3076739" cy="230425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03"/>
          <a:stretch/>
        </p:blipFill>
        <p:spPr>
          <a:xfrm>
            <a:off x="559156" y="4626003"/>
            <a:ext cx="3076739" cy="117926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56" y="2793721"/>
            <a:ext cx="3076739" cy="184604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136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91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086932"/>
              </p:ext>
            </p:extLst>
          </p:nvPr>
        </p:nvGraphicFramePr>
        <p:xfrm>
          <a:off x="381000" y="133350"/>
          <a:ext cx="8458200" cy="6359525"/>
        </p:xfrm>
        <a:graphic>
          <a:graphicData uri="http://schemas.openxmlformats.org/drawingml/2006/table">
            <a:tbl>
              <a:tblPr/>
              <a:tblGrid>
                <a:gridCol w="4229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36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A1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ndara" pitchFamily="34" charset="0"/>
                          <a:cs typeface="Times New Roman" pitchFamily="18" charset="0"/>
                        </a:rPr>
                        <a:t>          Tasks organized by frequency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A1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ndara" pitchFamily="34" charset="0"/>
                        </a:rPr>
                        <a:t> </a:t>
                      </a:r>
                    </a:p>
                  </a:txBody>
                  <a:tcPr marT="52631" marB="526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1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ndara" pitchFamily="34" charset="0"/>
                          <a:cs typeface="Times New Roman" pitchFamily="18" charset="0"/>
                        </a:rPr>
                        <a:t>      Tasks organized by need for training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1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ndara" pitchFamily="34" charset="0"/>
                        </a:rPr>
                        <a:t> </a:t>
                      </a:r>
                    </a:p>
                  </a:txBody>
                  <a:tcPr marT="52631" marB="526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225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A1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Slab703 Lt BT" charset="0"/>
                          <a:cs typeface="Times New Roman" pitchFamily="18" charset="0"/>
                        </a:rPr>
                        <a:t>1- Translate information from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A1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Slab703 Lt BT" charset="0"/>
                          <a:cs typeface="Times New Roman" pitchFamily="18" charset="0"/>
                        </a:rPr>
                        <a:t>Eng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A1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Slab703 Lt BT" charset="0"/>
                          <a:cs typeface="Times New Roman" pitchFamily="18" charset="0"/>
                        </a:rPr>
                        <a:t> to Cat/Spa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A14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A1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Slab703 Lt BT" charset="0"/>
                          <a:cs typeface="Times New Roman" pitchFamily="18" charset="0"/>
                        </a:rPr>
                        <a:t>2- To ask for information from a source or institution via e-mail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A14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A1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Slab703 Lt BT" charset="0"/>
                          <a:cs typeface="Times New Roman" pitchFamily="18" charset="0"/>
                        </a:rPr>
                        <a:t>3- Obtain info from information web sites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A14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A1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Slab703 Lt BT" charset="0"/>
                          <a:cs typeface="Times New Roman" pitchFamily="18" charset="0"/>
                        </a:rPr>
                        <a:t>4- Read official organizations web sites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A14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A1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Slab703 Lt BT" charset="0"/>
                          <a:cs typeface="Times New Roman" pitchFamily="18" charset="0"/>
                        </a:rPr>
                        <a:t>5- Read magazines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A14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A1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Slab703 Lt BT" charset="0"/>
                          <a:cs typeface="Times New Roman" pitchFamily="18" charset="0"/>
                        </a:rPr>
                        <a:t>6- Read press releases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A14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A1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Slab703 Lt BT" charset="0"/>
                          <a:cs typeface="Times New Roman" pitchFamily="18" charset="0"/>
                        </a:rPr>
                        <a:t>7- Provide information about own institution via e-mail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A14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A1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Slab703 Lt BT" charset="0"/>
                          <a:cs typeface="Times New Roman" pitchFamily="18" charset="0"/>
                        </a:rPr>
                        <a:t>8- Travel to English-speaking countries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A14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A1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Slab703 Lt BT" charset="0"/>
                          <a:cs typeface="Times New Roman" pitchFamily="18" charset="0"/>
                        </a:rPr>
                        <a:t>9- Meet people in conferences and industry events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A14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A1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Slab703 Lt BT" charset="0"/>
                          <a:cs typeface="Times New Roman" pitchFamily="18" charset="0"/>
                        </a:rPr>
                        <a:t>…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A1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Slab703 Lt BT" charset="0"/>
                          <a:cs typeface="Times New Roman" pitchFamily="18" charset="0"/>
                        </a:rPr>
                        <a:t>18- Entertain visitors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A14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A14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T="52631" marB="526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A1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Slab703 Lt BT" charset="0"/>
                          <a:cs typeface="Times New Roman" pitchFamily="18" charset="0"/>
                        </a:rPr>
                        <a:t>1- Translate information from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A1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Slab703 Lt BT" charset="0"/>
                          <a:cs typeface="Times New Roman" pitchFamily="18" charset="0"/>
                        </a:rPr>
                        <a:t>Eng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A1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Slab703 Lt BT" charset="0"/>
                          <a:cs typeface="Times New Roman" pitchFamily="18" charset="0"/>
                        </a:rPr>
                        <a:t> to Cat/Spa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A14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A1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Slab703 Lt BT" charset="0"/>
                          <a:cs typeface="Times New Roman" pitchFamily="18" charset="0"/>
                        </a:rPr>
                        <a:t>7- Provide information about own institution via e-mail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A14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A1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Slab703 Lt BT" charset="0"/>
                          <a:cs typeface="Times New Roman" pitchFamily="18" charset="0"/>
                        </a:rPr>
                        <a:t>12- Interview sources face-to-face (without interpreter)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A14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A1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Slab703 Lt BT" charset="0"/>
                          <a:cs typeface="Times New Roman" pitchFamily="18" charset="0"/>
                        </a:rPr>
                        <a:t>2- To ask for information from a source or institution via e-mail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A14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A1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Slab703 Lt BT" charset="0"/>
                          <a:cs typeface="Times New Roman" pitchFamily="18" charset="0"/>
                        </a:rPr>
                        <a:t>8- Travel to English-speaking countries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A14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A1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Slab703 Lt BT" charset="0"/>
                          <a:cs typeface="Times New Roman" pitchFamily="18" charset="0"/>
                        </a:rPr>
                        <a:t>18- Entertain visitors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A14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A1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Slab703 Lt BT" charset="0"/>
                          <a:cs typeface="Times New Roman" pitchFamily="18" charset="0"/>
                        </a:rPr>
                        <a:t>9- Meet people in conferences and industry events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A14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A1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Slab703 Lt BT" charset="0"/>
                          <a:cs typeface="Times New Roman" pitchFamily="18" charset="0"/>
                        </a:rPr>
                        <a:t>…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A14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A1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Slab703 Lt BT" charset="0"/>
                          <a:cs typeface="Times New Roman" pitchFamily="18" charset="0"/>
                        </a:rPr>
                        <a:t>13- Attend and take notes at a press conference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A14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A1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Slab703 Lt BT" charset="0"/>
                          <a:cs typeface="Times New Roman" pitchFamily="18" charset="0"/>
                        </a:rPr>
                        <a:t>15- Meals with sources (socializing)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A1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 </a:t>
                      </a:r>
                    </a:p>
                  </a:txBody>
                  <a:tcPr marT="52631" marB="526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457200" y="914400"/>
            <a:ext cx="4114800" cy="37261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50199" name="Rectangle 23"/>
          <p:cNvSpPr>
            <a:spLocks noChangeArrowheads="1"/>
          </p:cNvSpPr>
          <p:nvPr/>
        </p:nvSpPr>
        <p:spPr bwMode="auto">
          <a:xfrm>
            <a:off x="457200" y="2971800"/>
            <a:ext cx="4267200" cy="609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50201" name="Rectangle 25"/>
          <p:cNvSpPr>
            <a:spLocks noChangeArrowheads="1"/>
          </p:cNvSpPr>
          <p:nvPr/>
        </p:nvSpPr>
        <p:spPr bwMode="auto">
          <a:xfrm>
            <a:off x="4572000" y="914400"/>
            <a:ext cx="4267200" cy="372616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50202" name="Rectangle 26"/>
          <p:cNvSpPr>
            <a:spLocks noChangeArrowheads="1"/>
          </p:cNvSpPr>
          <p:nvPr/>
        </p:nvSpPr>
        <p:spPr bwMode="auto">
          <a:xfrm>
            <a:off x="4572000" y="1287016"/>
            <a:ext cx="4251746" cy="457200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50208" name="Rectangle 32"/>
          <p:cNvSpPr>
            <a:spLocks noChangeArrowheads="1"/>
          </p:cNvSpPr>
          <p:nvPr/>
        </p:nvSpPr>
        <p:spPr bwMode="auto">
          <a:xfrm>
            <a:off x="4572000" y="3140968"/>
            <a:ext cx="4267200" cy="440432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441746" y="4653136"/>
            <a:ext cx="4267200" cy="36004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355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INTRINSIC"/>
          <p:cNvSpPr txBox="1"/>
          <p:nvPr/>
        </p:nvSpPr>
        <p:spPr>
          <a:xfrm>
            <a:off x="3715056" y="-318926"/>
            <a:ext cx="5456329" cy="2777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>
            <a:spAutoFit/>
          </a:bodyPr>
          <a:lstStyle>
            <a:lvl1pPr defTabSz="457200">
              <a:defRPr sz="25000">
                <a:solidFill>
                  <a:srgbClr val="CBCBCB">
                    <a:alpha val="47803"/>
                  </a:srgbClr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es-ES" sz="17578" dirty="0" err="1" smtClean="0"/>
              <a:t>tasks</a:t>
            </a:r>
            <a:endParaRPr sz="17578" dirty="0"/>
          </a:p>
        </p:txBody>
      </p:sp>
      <p:sp>
        <p:nvSpPr>
          <p:cNvPr id="704" name="Rectangle"/>
          <p:cNvSpPr/>
          <p:nvPr/>
        </p:nvSpPr>
        <p:spPr>
          <a:xfrm>
            <a:off x="-27386" y="1642587"/>
            <a:ext cx="9198771" cy="5240908"/>
          </a:xfrm>
          <a:prstGeom prst="rect">
            <a:avLst/>
          </a:prstGeom>
          <a:solidFill>
            <a:srgbClr val="A1CCE4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729" name="Rectangle"/>
          <p:cNvSpPr/>
          <p:nvPr/>
        </p:nvSpPr>
        <p:spPr>
          <a:xfrm>
            <a:off x="424479" y="1465162"/>
            <a:ext cx="1107387" cy="70472"/>
          </a:xfrm>
          <a:prstGeom prst="rect">
            <a:avLst/>
          </a:prstGeom>
          <a:solidFill>
            <a:srgbClr val="A1CDE4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730" name="Game Thinking"/>
          <p:cNvSpPr txBox="1"/>
          <p:nvPr/>
        </p:nvSpPr>
        <p:spPr>
          <a:xfrm>
            <a:off x="424478" y="466987"/>
            <a:ext cx="4435553" cy="515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 defTabSz="457200">
              <a:spcBef>
                <a:spcPts val="2400"/>
              </a:spcBef>
              <a:defRPr sz="4100">
                <a:solidFill>
                  <a:schemeClr val="accent6">
                    <a:hueOff val="-10521704"/>
                    <a:satOff val="-11099"/>
                    <a:lumOff val="-712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ca-ES" sz="2883" dirty="0" err="1" smtClean="0">
                <a:solidFill>
                  <a:schemeClr val="tx1"/>
                </a:solidFill>
              </a:rPr>
              <a:t>From</a:t>
            </a:r>
            <a:r>
              <a:rPr lang="ca-ES" sz="2883" dirty="0" smtClean="0">
                <a:solidFill>
                  <a:schemeClr val="tx1"/>
                </a:solidFill>
              </a:rPr>
              <a:t> NA to </a:t>
            </a:r>
            <a:r>
              <a:rPr lang="ca-ES" sz="2883" dirty="0" err="1" smtClean="0">
                <a:solidFill>
                  <a:schemeClr val="tx1"/>
                </a:solidFill>
              </a:rPr>
              <a:t>task</a:t>
            </a:r>
            <a:r>
              <a:rPr lang="ca-ES" sz="2883" dirty="0" smtClean="0">
                <a:solidFill>
                  <a:schemeClr val="tx1"/>
                </a:solidFill>
              </a:rPr>
              <a:t> </a:t>
            </a:r>
            <a:r>
              <a:rPr lang="ca-ES" sz="2883" dirty="0" err="1" smtClean="0">
                <a:solidFill>
                  <a:schemeClr val="tx1"/>
                </a:solidFill>
              </a:rPr>
              <a:t>design</a:t>
            </a:r>
            <a:endParaRPr sz="2883" dirty="0">
              <a:solidFill>
                <a:schemeClr val="tx1"/>
              </a:solidFill>
            </a:endParaRPr>
          </a:p>
        </p:txBody>
      </p:sp>
      <p:sp>
        <p:nvSpPr>
          <p:cNvPr id="731" name="Memorize this slide for the exam….."/>
          <p:cNvSpPr txBox="1"/>
          <p:nvPr/>
        </p:nvSpPr>
        <p:spPr>
          <a:xfrm>
            <a:off x="424479" y="976512"/>
            <a:ext cx="7315873" cy="353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>
            <a:spAutoFit/>
          </a:bodyPr>
          <a:lstStyle>
            <a:lvl1pPr algn="l" defTabSz="457200">
              <a:defRPr sz="2600">
                <a:solidFill>
                  <a:schemeClr val="accent6">
                    <a:hueOff val="-10521704"/>
                    <a:satOff val="-11099"/>
                    <a:lumOff val="-7127"/>
                  </a:schemeClr>
                </a:solidFill>
              </a:defRPr>
            </a:lvl1pPr>
          </a:lstStyle>
          <a:p>
            <a:r>
              <a:rPr lang="es-ES" sz="1828" dirty="0" err="1" smtClean="0">
                <a:solidFill>
                  <a:schemeClr val="tx1"/>
                </a:solidFill>
              </a:rPr>
              <a:t>How</a:t>
            </a:r>
            <a:r>
              <a:rPr lang="es-ES" sz="1828" dirty="0" smtClean="0">
                <a:solidFill>
                  <a:schemeClr val="tx1"/>
                </a:solidFill>
              </a:rPr>
              <a:t> can </a:t>
            </a:r>
            <a:r>
              <a:rPr lang="es-ES" sz="1828" dirty="0" err="1" smtClean="0">
                <a:solidFill>
                  <a:schemeClr val="tx1"/>
                </a:solidFill>
              </a:rPr>
              <a:t>we</a:t>
            </a:r>
            <a:r>
              <a:rPr lang="es-ES" sz="1828" dirty="0" smtClean="0">
                <a:solidFill>
                  <a:schemeClr val="tx1"/>
                </a:solidFill>
              </a:rPr>
              <a:t> </a:t>
            </a:r>
            <a:r>
              <a:rPr lang="es-ES" sz="1828" dirty="0" err="1" smtClean="0">
                <a:solidFill>
                  <a:schemeClr val="tx1"/>
                </a:solidFill>
              </a:rPr>
              <a:t>go</a:t>
            </a:r>
            <a:r>
              <a:rPr lang="es-ES" sz="1828" dirty="0" smtClean="0">
                <a:solidFill>
                  <a:schemeClr val="tx1"/>
                </a:solidFill>
              </a:rPr>
              <a:t> </a:t>
            </a:r>
            <a:r>
              <a:rPr lang="es-ES" sz="1828" dirty="0" err="1" smtClean="0">
                <a:solidFill>
                  <a:schemeClr val="tx1"/>
                </a:solidFill>
              </a:rPr>
              <a:t>from</a:t>
            </a:r>
            <a:r>
              <a:rPr lang="es-ES" sz="1828" dirty="0" smtClean="0">
                <a:solidFill>
                  <a:schemeClr val="tx1"/>
                </a:solidFill>
              </a:rPr>
              <a:t> NA to </a:t>
            </a:r>
            <a:r>
              <a:rPr lang="es-ES" sz="1828" dirty="0" err="1" smtClean="0">
                <a:solidFill>
                  <a:schemeClr val="tx1"/>
                </a:solidFill>
              </a:rPr>
              <a:t>task</a:t>
            </a:r>
            <a:r>
              <a:rPr lang="es-ES" sz="1828" dirty="0" smtClean="0">
                <a:solidFill>
                  <a:schemeClr val="tx1"/>
                </a:solidFill>
              </a:rPr>
              <a:t> </a:t>
            </a:r>
            <a:r>
              <a:rPr lang="es-ES" sz="1828" dirty="0" err="1" smtClean="0">
                <a:solidFill>
                  <a:schemeClr val="tx1"/>
                </a:solidFill>
              </a:rPr>
              <a:t>design</a:t>
            </a:r>
            <a:r>
              <a:rPr lang="es-ES" sz="1828" dirty="0" smtClean="0">
                <a:solidFill>
                  <a:schemeClr val="tx1"/>
                </a:solidFill>
              </a:rPr>
              <a:t>?</a:t>
            </a:r>
            <a:endParaRPr sz="1828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03547" y="2348880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NewRomanPSMT"/>
              </a:rPr>
              <a:t>However, several empirical issues remain unresolved: (1) how the </a:t>
            </a:r>
            <a:r>
              <a:rPr lang="en-US" dirty="0" smtClean="0">
                <a:latin typeface="TimesNewRomanPSMT"/>
              </a:rPr>
              <a:t>information obtained </a:t>
            </a:r>
            <a:r>
              <a:rPr lang="en-US" dirty="0">
                <a:latin typeface="TimesNewRomanPSMT"/>
              </a:rPr>
              <a:t>in NA transfers to the actual task design, (2) how the information about the variables</a:t>
            </a:r>
          </a:p>
          <a:p>
            <a:r>
              <a:rPr lang="en-US" dirty="0">
                <a:latin typeface="TimesNewRomanPSMT"/>
              </a:rPr>
              <a:t>contributing to the task’s intrinsic complexity, and the users’ perception of </a:t>
            </a:r>
            <a:r>
              <a:rPr lang="en-US" dirty="0" smtClean="0">
                <a:latin typeface="TimesNewRomanPSMT"/>
              </a:rPr>
              <a:t>difficulty, can </a:t>
            </a:r>
            <a:r>
              <a:rPr lang="en-US" dirty="0">
                <a:latin typeface="TimesNewRomanPSMT"/>
              </a:rPr>
              <a:t>be used to manipulate such features in instructionally sound ways during</a:t>
            </a:r>
          </a:p>
          <a:p>
            <a:r>
              <a:rPr lang="en-US" dirty="0">
                <a:latin typeface="TimesNewRomanPSMT"/>
              </a:rPr>
              <a:t>pedagogic task design, and (3) how task information can be used for sequencing </a:t>
            </a:r>
            <a:r>
              <a:rPr lang="en-US" dirty="0" smtClean="0">
                <a:latin typeface="TimesNewRomanPSMT"/>
              </a:rPr>
              <a:t>and </a:t>
            </a:r>
            <a:r>
              <a:rPr lang="es-ES" dirty="0" err="1" smtClean="0">
                <a:latin typeface="TimesNewRomanPSMT"/>
              </a:rPr>
              <a:t>grading</a:t>
            </a:r>
            <a:r>
              <a:rPr lang="es-ES" dirty="0" smtClean="0">
                <a:latin typeface="TimesNewRomanPSMT"/>
              </a:rPr>
              <a:t> </a:t>
            </a:r>
            <a:r>
              <a:rPr lang="es-ES" dirty="0" err="1">
                <a:latin typeface="TimesNewRomanPSMT"/>
              </a:rPr>
              <a:t>pedagogic</a:t>
            </a:r>
            <a:r>
              <a:rPr lang="es-ES" dirty="0">
                <a:latin typeface="TimesNewRomanPSMT"/>
              </a:rPr>
              <a:t> </a:t>
            </a:r>
            <a:r>
              <a:rPr lang="es-ES" dirty="0" err="1">
                <a:latin typeface="TimesNewRomanPSMT"/>
              </a:rPr>
              <a:t>tasks</a:t>
            </a:r>
            <a:r>
              <a:rPr lang="es-ES" dirty="0" smtClean="0">
                <a:latin typeface="TimesNewRomanPSMT"/>
              </a:rPr>
              <a:t>.</a:t>
            </a:r>
          </a:p>
          <a:p>
            <a:endParaRPr lang="es-ES" dirty="0">
              <a:latin typeface="TimesNewRomanPSMT"/>
            </a:endParaRPr>
          </a:p>
          <a:p>
            <a:r>
              <a:rPr lang="es-ES" dirty="0" smtClean="0">
                <a:latin typeface="TimesNewRomanPSMT"/>
              </a:rPr>
              <a:t>(</a:t>
            </a:r>
            <a:r>
              <a:rPr lang="es-ES" dirty="0" err="1" smtClean="0">
                <a:latin typeface="TimesNewRomanPSMT"/>
              </a:rPr>
              <a:t>Malicka</a:t>
            </a:r>
            <a:r>
              <a:rPr lang="es-ES" dirty="0" smtClean="0">
                <a:latin typeface="TimesNewRomanPSMT"/>
              </a:rPr>
              <a:t> et al. 2019)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12729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"/>
          <p:cNvSpPr/>
          <p:nvPr/>
        </p:nvSpPr>
        <p:spPr>
          <a:xfrm>
            <a:off x="-1073" y="1942319"/>
            <a:ext cx="9146148" cy="4925965"/>
          </a:xfrm>
          <a:prstGeom prst="rect">
            <a:avLst/>
          </a:prstGeom>
          <a:solidFill>
            <a:srgbClr val="2F3035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60" name="P1"/>
          <p:cNvSpPr txBox="1"/>
          <p:nvPr/>
        </p:nvSpPr>
        <p:spPr>
          <a:xfrm>
            <a:off x="2660907" y="2051168"/>
            <a:ext cx="6768983" cy="656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 defTabSz="457200">
              <a:defRPr sz="60000">
                <a:solidFill>
                  <a:srgbClr val="37383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42186" dirty="0"/>
              <a:t>P</a:t>
            </a:r>
            <a:r>
              <a:rPr lang="es-ES" sz="42186" dirty="0"/>
              <a:t>2</a:t>
            </a:r>
            <a:endParaRPr sz="42186" dirty="0"/>
          </a:p>
        </p:txBody>
      </p:sp>
      <p:sp>
        <p:nvSpPr>
          <p:cNvPr id="162" name="Games, Emotions and Learning"/>
          <p:cNvSpPr txBox="1"/>
          <p:nvPr/>
        </p:nvSpPr>
        <p:spPr>
          <a:xfrm>
            <a:off x="814258" y="4194693"/>
            <a:ext cx="7956491" cy="613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 defTabSz="457200">
              <a:spcBef>
                <a:spcPts val="2400"/>
              </a:spcBef>
              <a:defRPr sz="5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sz="3516" dirty="0" smtClean="0"/>
              <a:t>How we went from NA to task design</a:t>
            </a:r>
            <a:endParaRPr lang="en-US" sz="3516" dirty="0"/>
          </a:p>
        </p:txBody>
      </p:sp>
      <p:sp>
        <p:nvSpPr>
          <p:cNvPr id="163" name="Worksheet 1"/>
          <p:cNvSpPr txBox="1"/>
          <p:nvPr/>
        </p:nvSpPr>
        <p:spPr>
          <a:xfrm>
            <a:off x="825002" y="4798819"/>
            <a:ext cx="3000829" cy="353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 algn="l" defTabSz="457200">
              <a:defRPr sz="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es-ES" sz="1828" dirty="0" err="1"/>
              <a:t>Part</a:t>
            </a:r>
            <a:r>
              <a:rPr lang="es-ES" sz="1828" dirty="0"/>
              <a:t> </a:t>
            </a:r>
            <a:r>
              <a:rPr lang="es-ES" sz="1828" dirty="0" err="1"/>
              <a:t>Two</a:t>
            </a:r>
            <a:endParaRPr sz="1828" dirty="0"/>
          </a:p>
        </p:txBody>
      </p:sp>
      <p:sp>
        <p:nvSpPr>
          <p:cNvPr id="164" name="Rectangle"/>
          <p:cNvSpPr/>
          <p:nvPr/>
        </p:nvSpPr>
        <p:spPr>
          <a:xfrm>
            <a:off x="816821" y="3845189"/>
            <a:ext cx="1107387" cy="170014"/>
          </a:xfrm>
          <a:prstGeom prst="rect">
            <a:avLst/>
          </a:prstGeom>
          <a:solidFill>
            <a:srgbClr val="A1CDE4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687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62" y="1040060"/>
            <a:ext cx="2999236" cy="262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713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0" y="-15875"/>
            <a:ext cx="9148763" cy="20097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s-ES" dirty="0"/>
          </a:p>
        </p:txBody>
      </p:sp>
      <p:sp>
        <p:nvSpPr>
          <p:cNvPr id="178183" name="AutoShape 7"/>
          <p:cNvSpPr>
            <a:spLocks noChangeArrowheads="1"/>
          </p:cNvSpPr>
          <p:nvPr/>
        </p:nvSpPr>
        <p:spPr bwMode="auto">
          <a:xfrm>
            <a:off x="1276350" y="3213100"/>
            <a:ext cx="1439863" cy="20161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ca-E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1204913" y="3357563"/>
            <a:ext cx="15843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a-ES" sz="1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 selection, grading, and sequencing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ca-ES" sz="1600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a-ES" sz="1600" i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what order?</a:t>
            </a:r>
          </a:p>
        </p:txBody>
      </p:sp>
      <p:sp>
        <p:nvSpPr>
          <p:cNvPr id="178185" name="AutoShape 9"/>
          <p:cNvSpPr>
            <a:spLocks noChangeArrowheads="1"/>
          </p:cNvSpPr>
          <p:nvPr/>
        </p:nvSpPr>
        <p:spPr bwMode="auto">
          <a:xfrm>
            <a:off x="3005138" y="3141663"/>
            <a:ext cx="1150937" cy="2376487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ca-E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186" name="Text Box 10"/>
          <p:cNvSpPr txBox="1">
            <a:spLocks noChangeArrowheads="1"/>
          </p:cNvSpPr>
          <p:nvPr/>
        </p:nvSpPr>
        <p:spPr bwMode="auto">
          <a:xfrm>
            <a:off x="3005138" y="3213100"/>
            <a:ext cx="11684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a-ES" sz="1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Pedagogic design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ca-ES" sz="1600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a-ES" sz="1600" i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should units look like?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ca-ES" sz="1600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187" name="Line 11"/>
          <p:cNvSpPr>
            <a:spLocks noChangeShapeType="1"/>
          </p:cNvSpPr>
          <p:nvPr/>
        </p:nvSpPr>
        <p:spPr bwMode="auto">
          <a:xfrm>
            <a:off x="2789238" y="4221163"/>
            <a:ext cx="228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5" name="Rectangle 15"/>
          <p:cNvSpPr>
            <a:spLocks noChangeArrowheads="1"/>
          </p:cNvSpPr>
          <p:nvPr/>
        </p:nvSpPr>
        <p:spPr bwMode="auto">
          <a:xfrm>
            <a:off x="647700" y="30638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a-ES" sz="8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Syllabus design</a:t>
            </a:r>
          </a:p>
        </p:txBody>
      </p:sp>
      <p:sp>
        <p:nvSpPr>
          <p:cNvPr id="2" name="Flecha abajo 1"/>
          <p:cNvSpPr/>
          <p:nvPr/>
        </p:nvSpPr>
        <p:spPr>
          <a:xfrm>
            <a:off x="3347864" y="2564904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34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3" grpId="0" animBg="1"/>
      <p:bldP spid="178184" grpId="0"/>
      <p:bldP spid="178185" grpId="0" animBg="1"/>
      <p:bldP spid="178186" grpId="0"/>
      <p:bldP spid="1781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-1" y="0"/>
            <a:ext cx="269979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736" t="21454" r="31184" b="13579"/>
          <a:stretch/>
        </p:blipFill>
        <p:spPr>
          <a:xfrm>
            <a:off x="3347864" y="1196752"/>
            <a:ext cx="4824536" cy="475252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793180" y="2252370"/>
            <a:ext cx="8632684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070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-1" y="0"/>
            <a:ext cx="269979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793180" y="2252370"/>
            <a:ext cx="8632684" cy="23532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0630" t="21454" r="27863" b="8657"/>
          <a:stretch/>
        </p:blipFill>
        <p:spPr>
          <a:xfrm>
            <a:off x="3046324" y="404664"/>
            <a:ext cx="6085184" cy="576064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323464" y="4077072"/>
            <a:ext cx="5544616" cy="36004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3316608" y="5661248"/>
            <a:ext cx="5544616" cy="36004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86228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F066031-D27D-4E91-8293-5CFFDCBF4C75}"/>
              </a:ext>
            </a:extLst>
          </p:cNvPr>
          <p:cNvSpPr txBox="1"/>
          <p:nvPr/>
        </p:nvSpPr>
        <p:spPr>
          <a:xfrm>
            <a:off x="34256" y="0"/>
            <a:ext cx="266553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5350" t="17101" r="16138" b="6601"/>
          <a:stretch/>
        </p:blipFill>
        <p:spPr>
          <a:xfrm>
            <a:off x="395536" y="764704"/>
            <a:ext cx="8506193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7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F066031-D27D-4E91-8293-5CFFDCBF4C75}"/>
              </a:ext>
            </a:extLst>
          </p:cNvPr>
          <p:cNvSpPr txBox="1"/>
          <p:nvPr/>
        </p:nvSpPr>
        <p:spPr>
          <a:xfrm>
            <a:off x="34256" y="0"/>
            <a:ext cx="266553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5350" t="17801" r="11807" b="5900"/>
          <a:stretch/>
        </p:blipFill>
        <p:spPr>
          <a:xfrm>
            <a:off x="467544" y="944724"/>
            <a:ext cx="843286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5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F066031-D27D-4E91-8293-5CFFDCBF4C75}"/>
              </a:ext>
            </a:extLst>
          </p:cNvPr>
          <p:cNvSpPr txBox="1"/>
          <p:nvPr/>
        </p:nvSpPr>
        <p:spPr>
          <a:xfrm>
            <a:off x="0" y="0"/>
            <a:ext cx="269979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4169" t="25706" r="51969" b="18500"/>
          <a:stretch/>
        </p:blipFill>
        <p:spPr>
          <a:xfrm>
            <a:off x="1259632" y="260648"/>
            <a:ext cx="6539510" cy="606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0" y="-15875"/>
            <a:ext cx="9148763" cy="20097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s-ES" dirty="0"/>
          </a:p>
        </p:txBody>
      </p:sp>
      <p:sp>
        <p:nvSpPr>
          <p:cNvPr id="178183" name="AutoShape 7"/>
          <p:cNvSpPr>
            <a:spLocks noChangeArrowheads="1"/>
          </p:cNvSpPr>
          <p:nvPr/>
        </p:nvSpPr>
        <p:spPr bwMode="auto">
          <a:xfrm>
            <a:off x="1276350" y="3213100"/>
            <a:ext cx="1439863" cy="20161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ca-E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1204913" y="3357563"/>
            <a:ext cx="15843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a-ES" sz="1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 selection, grading, and sequencing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ca-ES" sz="1600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a-ES" sz="1600" i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what order?</a:t>
            </a:r>
          </a:p>
        </p:txBody>
      </p:sp>
      <p:sp>
        <p:nvSpPr>
          <p:cNvPr id="178185" name="AutoShape 9"/>
          <p:cNvSpPr>
            <a:spLocks noChangeArrowheads="1"/>
          </p:cNvSpPr>
          <p:nvPr/>
        </p:nvSpPr>
        <p:spPr bwMode="auto">
          <a:xfrm>
            <a:off x="3005138" y="3141663"/>
            <a:ext cx="1150937" cy="2376487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ca-E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186" name="Text Box 10"/>
          <p:cNvSpPr txBox="1">
            <a:spLocks noChangeArrowheads="1"/>
          </p:cNvSpPr>
          <p:nvPr/>
        </p:nvSpPr>
        <p:spPr bwMode="auto">
          <a:xfrm>
            <a:off x="3005138" y="3213100"/>
            <a:ext cx="11684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a-ES" sz="1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Pedagogic design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ca-ES" sz="1600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a-ES" sz="1600" i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should units look like?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ca-ES" sz="1600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187" name="Line 11"/>
          <p:cNvSpPr>
            <a:spLocks noChangeShapeType="1"/>
          </p:cNvSpPr>
          <p:nvPr/>
        </p:nvSpPr>
        <p:spPr bwMode="auto">
          <a:xfrm>
            <a:off x="2789238" y="4221163"/>
            <a:ext cx="228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5" name="Rectangle 15"/>
          <p:cNvSpPr>
            <a:spLocks noChangeArrowheads="1"/>
          </p:cNvSpPr>
          <p:nvPr/>
        </p:nvSpPr>
        <p:spPr bwMode="auto">
          <a:xfrm>
            <a:off x="647700" y="30638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a-ES" sz="8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Syllabus design</a:t>
            </a:r>
          </a:p>
        </p:txBody>
      </p:sp>
      <p:sp>
        <p:nvSpPr>
          <p:cNvPr id="9" name="Flecha abajo 8"/>
          <p:cNvSpPr/>
          <p:nvPr/>
        </p:nvSpPr>
        <p:spPr>
          <a:xfrm>
            <a:off x="1780257" y="2453011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52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3" grpId="0" animBg="1"/>
      <p:bldP spid="178184" grpId="0"/>
      <p:bldP spid="178185" grpId="0" animBg="1"/>
      <p:bldP spid="178186" grpId="0"/>
      <p:bldP spid="17818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9780521853125_300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384376" cy="497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0115" t="15548" r="25095" b="41896"/>
          <a:stretch/>
        </p:blipFill>
        <p:spPr>
          <a:xfrm>
            <a:off x="4135933" y="1530524"/>
            <a:ext cx="4155050" cy="181446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26203" t="22438" r="30630" b="23422"/>
          <a:stretch/>
        </p:blipFill>
        <p:spPr>
          <a:xfrm>
            <a:off x="4135933" y="3559914"/>
            <a:ext cx="4155050" cy="292984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395537" y="188640"/>
            <a:ext cx="7895446" cy="110799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Where I come from</a:t>
            </a:r>
          </a:p>
        </p:txBody>
      </p:sp>
    </p:spTree>
    <p:extLst>
      <p:ext uri="{BB962C8B-B14F-4D97-AF65-F5344CB8AC3E}">
        <p14:creationId xmlns:p14="http://schemas.microsoft.com/office/powerpoint/2010/main" val="146193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797865"/>
              </p:ext>
            </p:extLst>
          </p:nvPr>
        </p:nvGraphicFramePr>
        <p:xfrm>
          <a:off x="179512" y="188640"/>
          <a:ext cx="8784977" cy="6652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89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72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63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94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429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66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67" marR="590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Simple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67" marR="59067" marT="0" marB="0" anchor="ctr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600" dirty="0">
                          <a:effectLst/>
                        </a:rPr>
                        <a:t>Simple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67" marR="59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Complex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67" marR="59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 Complex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67" marR="59067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+/- </a:t>
                      </a:r>
                      <a:r>
                        <a:rPr lang="en-US" sz="1400" dirty="0">
                          <a:effectLst/>
                        </a:rPr>
                        <a:t>FAMILIARITY or</a:t>
                      </a:r>
                      <a:endParaRPr lang="es-E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+/- EQUAL STATUS</a:t>
                      </a:r>
                      <a:endParaRPr lang="es-E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67" marR="590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Familiarity </a:t>
                      </a:r>
                      <a:r>
                        <a:rPr lang="en-US" sz="1600" dirty="0">
                          <a:effectLst/>
                        </a:rPr>
                        <a:t>with interlocutor/same status</a:t>
                      </a:r>
                      <a:endParaRPr lang="es-E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</a:t>
                      </a:r>
                      <a:r>
                        <a:rPr lang="en-US" sz="1100" dirty="0" smtClean="0">
                          <a:effectLst/>
                        </a:rPr>
                        <a:t>colleague)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67" marR="59067" marT="0" marB="0" anchor="ctr"/>
                </a:tc>
                <a:tc>
                  <a:txBody>
                    <a:bodyPr/>
                    <a:lstStyle/>
                    <a:p>
                      <a:pPr marL="11112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Less familiarity/high status</a:t>
                      </a:r>
                      <a:endParaRPr lang="es-ES" sz="1600" dirty="0">
                        <a:effectLst/>
                      </a:endParaRPr>
                    </a:p>
                    <a:p>
                      <a:pPr marL="111125"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(e.g. boss)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67" marR="59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Unfamiliar</a:t>
                      </a:r>
                      <a:r>
                        <a:rPr lang="en-US" sz="1600" dirty="0">
                          <a:effectLst/>
                        </a:rPr>
                        <a:t>/ high status</a:t>
                      </a:r>
                      <a:endParaRPr lang="es-E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(unknown person in an institution)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67" marR="590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Very </a:t>
                      </a:r>
                      <a:r>
                        <a:rPr lang="en-US" sz="1600" dirty="0">
                          <a:effectLst/>
                        </a:rPr>
                        <a:t>unfamiliar/ very high status</a:t>
                      </a:r>
                      <a:endParaRPr lang="es-E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(a personality)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67" marR="59067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0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+/- </a:t>
                      </a:r>
                      <a:r>
                        <a:rPr lang="en-US" sz="1400" dirty="0">
                          <a:effectLst/>
                        </a:rPr>
                        <a:t>CAUSAL REASONING</a:t>
                      </a:r>
                      <a:endParaRPr lang="es-E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67" marR="590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Low reasoning demands</a:t>
                      </a:r>
                      <a:endParaRPr lang="es-E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(simple info transfer and independent instructions)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(e.g. ask for and offer info)</a:t>
                      </a:r>
                      <a:endParaRPr lang="es-ES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67" marR="59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Moderately low reasoning demands</a:t>
                      </a:r>
                      <a:endParaRPr lang="es-E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(info transfer, minor reasoning and independent instructions)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(e.g. ask for something in an unfavorable situation)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67" marR="59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 reasoning demands</a:t>
                      </a:r>
                      <a:endParaRPr lang="es-E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(complex reasoning and interconnected instructions)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(e.g. in an unfavorable situation, try to persuade by providing convincing reasons)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67" marR="59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Very high reasoning demands</a:t>
                      </a:r>
                      <a:endParaRPr lang="es-E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(highly complex reasoning and interconnected instructions)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(e.g. try to justify a major mistake and persuade interlocutor to still help you)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67" marR="59067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20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s-E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+/- </a:t>
                      </a:r>
                      <a:r>
                        <a:rPr lang="en-US" sz="1400" dirty="0">
                          <a:effectLst/>
                        </a:rPr>
                        <a:t>INTENTIONAL REASONING</a:t>
                      </a:r>
                      <a:endParaRPr lang="es-E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67" marR="590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Explicit message</a:t>
                      </a:r>
                      <a:endParaRPr lang="es-E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(e.g. straightforward)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67" marR="59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Less explicit message</a:t>
                      </a:r>
                      <a:endParaRPr lang="es-E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(e.g. some irony)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67" marR="59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Implicit message</a:t>
                      </a:r>
                      <a:endParaRPr lang="es-E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(e.g. irony and an implicit threat)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67" marR="59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Very implicit message</a:t>
                      </a:r>
                      <a:endParaRPr lang="es-E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(e.g. a hard-to-figure out intention)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67" marR="59067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03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+/- </a:t>
                      </a:r>
                      <a:r>
                        <a:rPr lang="en-US" sz="1400" dirty="0">
                          <a:effectLst/>
                        </a:rPr>
                        <a:t>ELEMENTS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67" marR="590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Very </a:t>
                      </a:r>
                      <a:r>
                        <a:rPr lang="en-US" sz="1600" dirty="0">
                          <a:effectLst/>
                        </a:rPr>
                        <a:t>few </a:t>
                      </a:r>
                      <a:r>
                        <a:rPr lang="en-US" sz="1600" dirty="0" smtClean="0">
                          <a:effectLst/>
                        </a:rPr>
                        <a:t>instructions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67" marR="59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Few Instructions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67" marR="59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Many instructions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67" marR="59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 lot of instructions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67" marR="59067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03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+/- FREQUENCY OF INPUT</a:t>
                      </a:r>
                      <a:endParaRPr lang="es-E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67" marR="590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Frequent/known input</a:t>
                      </a:r>
                      <a:endParaRPr lang="es-E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(e.g. thanks for</a:t>
                      </a:r>
                      <a:r>
                        <a:rPr lang="en-US" sz="1100" dirty="0" smtClean="0">
                          <a:effectLst/>
                        </a:rPr>
                        <a:t>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67" marR="59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Less frequent or known input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67" marR="59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Infrequent/unknown input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67" marR="59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Very infrequent/unknown </a:t>
                      </a:r>
                      <a:r>
                        <a:rPr lang="en-US" sz="1600" dirty="0" smtClean="0">
                          <a:effectLst/>
                        </a:rPr>
                        <a:t>input</a:t>
                      </a:r>
                      <a:endParaRPr lang="es-ES" sz="1600" dirty="0">
                        <a:effectLst/>
                      </a:endParaRPr>
                    </a:p>
                  </a:txBody>
                  <a:tcPr marL="59067" marR="59067" marT="0" marB="0" anchor="ctr"/>
                </a:tc>
                <a:extLst>
                  <a:ext uri="{0D108BD9-81ED-4DB2-BD59-A6C34878D82A}">
                    <a16:rowId xmlns:a16="http://schemas.microsoft.com/office/drawing/2014/main" xmlns="" val="4163480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61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"/>
          <p:cNvSpPr/>
          <p:nvPr/>
        </p:nvSpPr>
        <p:spPr>
          <a:xfrm>
            <a:off x="-1073" y="1942319"/>
            <a:ext cx="9146148" cy="4925965"/>
          </a:xfrm>
          <a:prstGeom prst="rect">
            <a:avLst/>
          </a:prstGeom>
          <a:solidFill>
            <a:srgbClr val="2F3035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60" name="P1"/>
          <p:cNvSpPr txBox="1"/>
          <p:nvPr/>
        </p:nvSpPr>
        <p:spPr>
          <a:xfrm>
            <a:off x="2660907" y="2051168"/>
            <a:ext cx="6768983" cy="656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 defTabSz="457200">
              <a:defRPr sz="60000">
                <a:solidFill>
                  <a:srgbClr val="37383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42186" dirty="0"/>
              <a:t>P</a:t>
            </a:r>
            <a:r>
              <a:rPr lang="es-ES" sz="42186" dirty="0"/>
              <a:t>3</a:t>
            </a:r>
            <a:endParaRPr sz="42186" dirty="0"/>
          </a:p>
        </p:txBody>
      </p:sp>
      <p:sp>
        <p:nvSpPr>
          <p:cNvPr id="162" name="Games, Emotions and Learning"/>
          <p:cNvSpPr txBox="1"/>
          <p:nvPr/>
        </p:nvSpPr>
        <p:spPr>
          <a:xfrm>
            <a:off x="1187509" y="4193973"/>
            <a:ext cx="6768983" cy="613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 defTabSz="457200">
              <a:spcBef>
                <a:spcPts val="2400"/>
              </a:spcBef>
              <a:defRPr sz="5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s-ES" sz="3516" dirty="0" err="1" smtClean="0"/>
              <a:t>Unresolved</a:t>
            </a:r>
            <a:r>
              <a:rPr lang="es-ES" sz="3516" dirty="0" smtClean="0"/>
              <a:t> </a:t>
            </a:r>
            <a:r>
              <a:rPr lang="es-ES" sz="3516" dirty="0" err="1" smtClean="0"/>
              <a:t>issues</a:t>
            </a:r>
            <a:endParaRPr sz="3516" dirty="0"/>
          </a:p>
        </p:txBody>
      </p:sp>
      <p:sp>
        <p:nvSpPr>
          <p:cNvPr id="163" name="Worksheet 1"/>
          <p:cNvSpPr txBox="1"/>
          <p:nvPr/>
        </p:nvSpPr>
        <p:spPr>
          <a:xfrm>
            <a:off x="1187509" y="4798609"/>
            <a:ext cx="3000829" cy="353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 algn="l" defTabSz="457200">
              <a:defRPr sz="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es-ES" sz="1828" dirty="0" err="1"/>
              <a:t>Part</a:t>
            </a:r>
            <a:r>
              <a:rPr lang="es-ES" sz="1828" dirty="0"/>
              <a:t> </a:t>
            </a:r>
            <a:r>
              <a:rPr lang="es-ES" sz="1828" dirty="0" err="1"/>
              <a:t>Three</a:t>
            </a:r>
            <a:endParaRPr sz="1828" dirty="0"/>
          </a:p>
        </p:txBody>
      </p:sp>
      <p:sp>
        <p:nvSpPr>
          <p:cNvPr id="164" name="Rectangle"/>
          <p:cNvSpPr/>
          <p:nvPr/>
        </p:nvSpPr>
        <p:spPr>
          <a:xfrm>
            <a:off x="1205368" y="3841234"/>
            <a:ext cx="1107387" cy="170014"/>
          </a:xfrm>
          <a:prstGeom prst="rect">
            <a:avLst/>
          </a:prstGeom>
          <a:solidFill>
            <a:srgbClr val="A1CDE4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687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755" y="737100"/>
            <a:ext cx="36195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945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Rectangle"/>
          <p:cNvSpPr/>
          <p:nvPr/>
        </p:nvSpPr>
        <p:spPr>
          <a:xfrm>
            <a:off x="424479" y="1733053"/>
            <a:ext cx="1107387" cy="70472"/>
          </a:xfrm>
          <a:prstGeom prst="rect">
            <a:avLst/>
          </a:prstGeom>
          <a:solidFill>
            <a:srgbClr val="A1CDE4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579" name="Game"/>
          <p:cNvSpPr txBox="1"/>
          <p:nvPr/>
        </p:nvSpPr>
        <p:spPr>
          <a:xfrm>
            <a:off x="424478" y="445347"/>
            <a:ext cx="5011617" cy="559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 defTabSz="457200">
              <a:spcBef>
                <a:spcPts val="2400"/>
              </a:spcBef>
              <a:defRPr sz="4500">
                <a:solidFill>
                  <a:schemeClr val="accent6">
                    <a:hueOff val="-10521704"/>
                    <a:satOff val="-11099"/>
                    <a:lumOff val="-712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ca-ES" sz="3164" dirty="0" err="1" smtClean="0">
                <a:solidFill>
                  <a:schemeClr val="tx1"/>
                </a:solidFill>
              </a:rPr>
              <a:t>From</a:t>
            </a:r>
            <a:r>
              <a:rPr lang="ca-ES" sz="3164" dirty="0" smtClean="0">
                <a:solidFill>
                  <a:schemeClr val="tx1"/>
                </a:solidFill>
              </a:rPr>
              <a:t> NA to </a:t>
            </a:r>
            <a:r>
              <a:rPr lang="ca-ES" sz="3164" dirty="0" err="1" smtClean="0">
                <a:solidFill>
                  <a:schemeClr val="tx1"/>
                </a:solidFill>
              </a:rPr>
              <a:t>task</a:t>
            </a:r>
            <a:r>
              <a:rPr lang="ca-ES" sz="3164" dirty="0" smtClean="0">
                <a:solidFill>
                  <a:schemeClr val="tx1"/>
                </a:solidFill>
              </a:rPr>
              <a:t> </a:t>
            </a:r>
            <a:r>
              <a:rPr lang="ca-ES" sz="3164" dirty="0" err="1" smtClean="0">
                <a:solidFill>
                  <a:schemeClr val="tx1"/>
                </a:solidFill>
              </a:rPr>
              <a:t>design</a:t>
            </a:r>
            <a:endParaRPr sz="3164" dirty="0">
              <a:solidFill>
                <a:schemeClr val="tx1"/>
              </a:solidFill>
            </a:endParaRPr>
          </a:p>
        </p:txBody>
      </p:sp>
      <p:sp>
        <p:nvSpPr>
          <p:cNvPr id="580" name="What makes up a game design?"/>
          <p:cNvSpPr txBox="1"/>
          <p:nvPr/>
        </p:nvSpPr>
        <p:spPr>
          <a:xfrm>
            <a:off x="424479" y="976512"/>
            <a:ext cx="3643465" cy="353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>
            <a:spAutoFit/>
          </a:bodyPr>
          <a:lstStyle>
            <a:lvl1pPr algn="l" defTabSz="457200">
              <a:defRPr sz="2600">
                <a:solidFill>
                  <a:schemeClr val="accent6">
                    <a:hueOff val="-10521704"/>
                    <a:satOff val="-11099"/>
                    <a:lumOff val="-7127"/>
                  </a:schemeClr>
                </a:solidFill>
              </a:defRPr>
            </a:lvl1pPr>
          </a:lstStyle>
          <a:p>
            <a:r>
              <a:rPr sz="1828" dirty="0">
                <a:solidFill>
                  <a:schemeClr val="tx1"/>
                </a:solidFill>
              </a:rPr>
              <a:t>What </a:t>
            </a:r>
            <a:r>
              <a:rPr lang="ca-ES" sz="1828" dirty="0" err="1" smtClean="0">
                <a:solidFill>
                  <a:schemeClr val="tx1"/>
                </a:solidFill>
              </a:rPr>
              <a:t>are</a:t>
            </a:r>
            <a:r>
              <a:rPr lang="ca-ES" sz="1828" dirty="0" smtClean="0">
                <a:solidFill>
                  <a:schemeClr val="tx1"/>
                </a:solidFill>
              </a:rPr>
              <a:t> </a:t>
            </a:r>
            <a:r>
              <a:rPr lang="ca-ES" sz="1828" dirty="0" err="1" smtClean="0">
                <a:solidFill>
                  <a:schemeClr val="tx1"/>
                </a:solidFill>
              </a:rPr>
              <a:t>some</a:t>
            </a:r>
            <a:r>
              <a:rPr lang="ca-ES" sz="1828" dirty="0" smtClean="0">
                <a:solidFill>
                  <a:schemeClr val="tx1"/>
                </a:solidFill>
              </a:rPr>
              <a:t> </a:t>
            </a:r>
            <a:r>
              <a:rPr lang="ca-ES" sz="1828" dirty="0" err="1" smtClean="0">
                <a:solidFill>
                  <a:schemeClr val="tx1"/>
                </a:solidFill>
              </a:rPr>
              <a:t>unresolved</a:t>
            </a:r>
            <a:r>
              <a:rPr lang="ca-ES" sz="1828" dirty="0" smtClean="0">
                <a:solidFill>
                  <a:schemeClr val="tx1"/>
                </a:solidFill>
              </a:rPr>
              <a:t> </a:t>
            </a:r>
            <a:r>
              <a:rPr lang="ca-ES" sz="1828" dirty="0" err="1" smtClean="0">
                <a:solidFill>
                  <a:schemeClr val="tx1"/>
                </a:solidFill>
              </a:rPr>
              <a:t>issues</a:t>
            </a:r>
            <a:endParaRPr sz="1828" dirty="0">
              <a:solidFill>
                <a:schemeClr val="tx1"/>
              </a:solidFill>
            </a:endParaRPr>
          </a:p>
        </p:txBody>
      </p:sp>
      <p:sp>
        <p:nvSpPr>
          <p:cNvPr id="581" name="aesthetics…"/>
          <p:cNvSpPr txBox="1"/>
          <p:nvPr/>
        </p:nvSpPr>
        <p:spPr>
          <a:xfrm>
            <a:off x="911672" y="3872766"/>
            <a:ext cx="2610273" cy="634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/>
          <a:p>
            <a:pPr defTabSz="321457">
              <a:defRPr sz="2600" cap="small">
                <a:solidFill>
                  <a:schemeClr val="accent6">
                    <a:hueOff val="-10521704"/>
                    <a:satOff val="-11099"/>
                    <a:lumOff val="-7127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ca-ES" sz="1828" dirty="0" smtClean="0">
                <a:solidFill>
                  <a:schemeClr val="tx1"/>
                </a:solidFill>
              </a:rPr>
              <a:t>Actual </a:t>
            </a:r>
            <a:r>
              <a:rPr lang="ca-ES" sz="1828" dirty="0" err="1" smtClean="0">
                <a:solidFill>
                  <a:schemeClr val="tx1"/>
                </a:solidFill>
              </a:rPr>
              <a:t>tasks</a:t>
            </a:r>
            <a:r>
              <a:rPr lang="ca-ES" sz="1828" dirty="0" smtClean="0">
                <a:solidFill>
                  <a:schemeClr val="tx1"/>
                </a:solidFill>
              </a:rPr>
              <a:t>?</a:t>
            </a:r>
          </a:p>
          <a:p>
            <a:pPr defTabSz="321457">
              <a:defRPr sz="2600" cap="small">
                <a:solidFill>
                  <a:schemeClr val="accent6">
                    <a:hueOff val="-10521704"/>
                    <a:satOff val="-11099"/>
                    <a:lumOff val="-7127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ca-ES" sz="1828" dirty="0" smtClean="0">
                <a:solidFill>
                  <a:schemeClr val="tx1"/>
                </a:solidFill>
              </a:rPr>
              <a:t>Task </a:t>
            </a:r>
            <a:r>
              <a:rPr lang="ca-ES" sz="1828" dirty="0" err="1" smtClean="0">
                <a:solidFill>
                  <a:schemeClr val="tx1"/>
                </a:solidFill>
              </a:rPr>
              <a:t>prototypes</a:t>
            </a:r>
            <a:r>
              <a:rPr lang="ca-ES" sz="1828" dirty="0" smtClean="0">
                <a:solidFill>
                  <a:schemeClr val="tx1"/>
                </a:solidFill>
              </a:rPr>
              <a:t>?</a:t>
            </a:r>
            <a:endParaRPr sz="1828" dirty="0">
              <a:solidFill>
                <a:schemeClr val="tx1"/>
              </a:solidFill>
            </a:endParaRPr>
          </a:p>
        </p:txBody>
      </p:sp>
      <p:sp>
        <p:nvSpPr>
          <p:cNvPr id="582" name="dynamics…"/>
          <p:cNvSpPr txBox="1"/>
          <p:nvPr/>
        </p:nvSpPr>
        <p:spPr>
          <a:xfrm>
            <a:off x="6804248" y="3927468"/>
            <a:ext cx="2160240" cy="1197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>
            <a:spAutoFit/>
          </a:bodyPr>
          <a:lstStyle/>
          <a:p>
            <a:pPr defTabSz="321457">
              <a:defRPr sz="2600" cap="small">
                <a:solidFill>
                  <a:schemeClr val="accent6">
                    <a:hueOff val="-10521704"/>
                    <a:satOff val="-11099"/>
                    <a:lumOff val="-7127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ca-ES" sz="1828" dirty="0" err="1" smtClean="0">
                <a:solidFill>
                  <a:schemeClr val="tx1"/>
                </a:solidFill>
              </a:rPr>
              <a:t>Sequencing</a:t>
            </a:r>
            <a:r>
              <a:rPr lang="ca-ES" sz="1828" dirty="0" smtClean="0">
                <a:solidFill>
                  <a:schemeClr val="tx1"/>
                </a:solidFill>
              </a:rPr>
              <a:t> </a:t>
            </a:r>
            <a:r>
              <a:rPr lang="ca-ES" sz="1828" dirty="0" err="1" smtClean="0">
                <a:solidFill>
                  <a:schemeClr val="tx1"/>
                </a:solidFill>
              </a:rPr>
              <a:t>criteria</a:t>
            </a:r>
            <a:r>
              <a:rPr lang="ca-ES" sz="1828" dirty="0" smtClean="0">
                <a:solidFill>
                  <a:schemeClr val="tx1"/>
                </a:solidFill>
              </a:rPr>
              <a:t>?</a:t>
            </a:r>
          </a:p>
          <a:p>
            <a:pPr defTabSz="321457">
              <a:defRPr sz="2600" cap="small">
                <a:solidFill>
                  <a:schemeClr val="accent6">
                    <a:hueOff val="-10521704"/>
                    <a:satOff val="-11099"/>
                    <a:lumOff val="-7127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ca-ES" sz="1828" dirty="0" smtClean="0">
                <a:solidFill>
                  <a:schemeClr val="tx1"/>
                </a:solidFill>
              </a:rPr>
              <a:t>Task </a:t>
            </a:r>
            <a:r>
              <a:rPr lang="ca-ES" sz="1828" dirty="0" err="1" smtClean="0">
                <a:solidFill>
                  <a:schemeClr val="tx1"/>
                </a:solidFill>
              </a:rPr>
              <a:t>repetition</a:t>
            </a:r>
            <a:r>
              <a:rPr lang="ca-ES" sz="1828" dirty="0" smtClean="0">
                <a:solidFill>
                  <a:schemeClr val="tx1"/>
                </a:solidFill>
              </a:rPr>
              <a:t>?</a:t>
            </a:r>
          </a:p>
          <a:p>
            <a:pPr defTabSz="321457">
              <a:defRPr sz="2600" cap="small">
                <a:solidFill>
                  <a:schemeClr val="accent6">
                    <a:hueOff val="-10521704"/>
                    <a:satOff val="-11099"/>
                    <a:lumOff val="-7127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828" dirty="0">
              <a:solidFill>
                <a:schemeClr val="tx1"/>
              </a:solidFill>
            </a:endParaRPr>
          </a:p>
        </p:txBody>
      </p:sp>
      <p:sp>
        <p:nvSpPr>
          <p:cNvPr id="583" name="mechanics…"/>
          <p:cNvSpPr txBox="1"/>
          <p:nvPr/>
        </p:nvSpPr>
        <p:spPr>
          <a:xfrm>
            <a:off x="3864121" y="3923548"/>
            <a:ext cx="2610274" cy="634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/>
          <a:p>
            <a:pPr defTabSz="321457">
              <a:defRPr sz="2600" cap="small">
                <a:solidFill>
                  <a:schemeClr val="accent6">
                    <a:hueOff val="-10521704"/>
                    <a:satOff val="-11099"/>
                    <a:lumOff val="-7127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ca-ES" sz="1828" dirty="0" err="1" smtClean="0">
                <a:solidFill>
                  <a:schemeClr val="tx1"/>
                </a:solidFill>
              </a:rPr>
              <a:t>How</a:t>
            </a:r>
            <a:r>
              <a:rPr lang="ca-ES" sz="1828" dirty="0" smtClean="0">
                <a:solidFill>
                  <a:schemeClr val="tx1"/>
                </a:solidFill>
              </a:rPr>
              <a:t> </a:t>
            </a:r>
            <a:r>
              <a:rPr lang="ca-ES" sz="1828" dirty="0" err="1" smtClean="0">
                <a:solidFill>
                  <a:schemeClr val="tx1"/>
                </a:solidFill>
              </a:rPr>
              <a:t>much</a:t>
            </a:r>
            <a:r>
              <a:rPr lang="ca-ES" sz="1828" dirty="0" smtClean="0">
                <a:solidFill>
                  <a:schemeClr val="tx1"/>
                </a:solidFill>
              </a:rPr>
              <a:t> </a:t>
            </a:r>
            <a:r>
              <a:rPr lang="ca-ES" sz="1828" dirty="0" err="1" smtClean="0">
                <a:solidFill>
                  <a:schemeClr val="tx1"/>
                </a:solidFill>
              </a:rPr>
              <a:t>intervention</a:t>
            </a:r>
            <a:r>
              <a:rPr lang="ca-ES" sz="1828" dirty="0" smtClean="0">
                <a:solidFill>
                  <a:schemeClr val="tx1"/>
                </a:solidFill>
              </a:rPr>
              <a:t>?</a:t>
            </a:r>
            <a:endParaRPr sz="1828" dirty="0">
              <a:solidFill>
                <a:schemeClr val="tx1"/>
              </a:solidFill>
            </a:endParaRPr>
          </a:p>
        </p:txBody>
      </p:sp>
      <p:pic>
        <p:nvPicPr>
          <p:cNvPr id="584" name="Image" descr="Image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1059223" y="2697709"/>
            <a:ext cx="979470" cy="97947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5" name="Image" descr="Image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3884263" y="2655655"/>
            <a:ext cx="1023662" cy="1023662"/>
          </a:xfrm>
          <a:prstGeom prst="rect">
            <a:avLst/>
          </a:prstGeom>
          <a:ln w="12700">
            <a:miter lim="400000"/>
          </a:ln>
        </p:spPr>
      </p:pic>
      <p:pic>
        <p:nvPicPr>
          <p:cNvPr id="586" name="Image" descr="Image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b="25936"/>
          <a:stretch>
            <a:fillRect/>
          </a:stretch>
        </p:blipFill>
        <p:spPr>
          <a:xfrm>
            <a:off x="6804248" y="2655655"/>
            <a:ext cx="1120645" cy="10215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115479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B40CE2DE-B823-4809-B6BD-327BD3769DE5}"/>
              </a:ext>
            </a:extLst>
          </p:cNvPr>
          <p:cNvSpPr txBox="1">
            <a:spLocks/>
          </p:cNvSpPr>
          <p:nvPr/>
        </p:nvSpPr>
        <p:spPr bwMode="auto">
          <a:xfrm>
            <a:off x="6997" y="1245316"/>
            <a:ext cx="9252519" cy="21836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ＭＳ Ｐゴシック" pitchFamily="-72" charset="-128"/>
                <a:cs typeface="ＭＳ Ｐゴシック" pitchFamily="-72" charset="-128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ＭＳ Ｐゴシック" pitchFamily="-72" charset="-128"/>
                <a:cs typeface="ＭＳ Ｐゴシック" pitchFamily="-72" charset="-128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ＭＳ Ｐゴシック" pitchFamily="-72" charset="-128"/>
                <a:cs typeface="ＭＳ Ｐゴシック" pitchFamily="-72" charset="-128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ＭＳ Ｐゴシック" pitchFamily="-72" charset="-128"/>
                <a:cs typeface="ＭＳ Ｐゴシック" pitchFamily="-72" charset="-128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endParaRPr lang="en-US" sz="4800" kern="0" dirty="0">
              <a:solidFill>
                <a:schemeClr val="bg1"/>
              </a:solidFill>
              <a:latin typeface="Helvetica Neue"/>
            </a:endParaRPr>
          </a:p>
        </p:txBody>
      </p:sp>
      <p:sp>
        <p:nvSpPr>
          <p:cNvPr id="30721" name="Rectangle 1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229600" cy="5000625"/>
          </a:xfrm>
        </p:spPr>
        <p:txBody>
          <a:bodyPr anchor="t"/>
          <a:lstStyle/>
          <a:p>
            <a:pPr marL="342900" indent="-339725" eaLnBrk="1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2800" dirty="0" err="1">
                <a:solidFill>
                  <a:schemeClr val="bg1"/>
                </a:solidFill>
                <a:latin typeface="Candara" pitchFamily="34" charset="0"/>
              </a:rPr>
              <a:t>Thank</a:t>
            </a:r>
            <a:r>
              <a:rPr lang="es-ES" sz="28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Candara" pitchFamily="34" charset="0"/>
              </a:rPr>
              <a:t>you</a:t>
            </a:r>
            <a:endParaRPr lang="es-ES" sz="2800" dirty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39725" eaLnBrk="1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2800" dirty="0" err="1">
                <a:solidFill>
                  <a:schemeClr val="bg1"/>
                </a:solidFill>
                <a:latin typeface="Candara" pitchFamily="34" charset="0"/>
              </a:rPr>
              <a:t>Gr</a:t>
            </a:r>
            <a:r>
              <a:rPr lang="es-ES" sz="2800" dirty="0" err="1">
                <a:solidFill>
                  <a:schemeClr val="bg1"/>
                </a:solidFill>
                <a:latin typeface="Candara" pitchFamily="34" charset="0"/>
                <a:ea typeface="Arial" pitchFamily="-72" charset="0"/>
                <a:cs typeface="Arial" pitchFamily="-72" charset="0"/>
              </a:rPr>
              <a:t>à</a:t>
            </a:r>
            <a:r>
              <a:rPr lang="es-ES" sz="2800" dirty="0" err="1">
                <a:solidFill>
                  <a:schemeClr val="bg1"/>
                </a:solidFill>
                <a:latin typeface="Candara" pitchFamily="34" charset="0"/>
              </a:rPr>
              <a:t>cies</a:t>
            </a:r>
            <a:r>
              <a:rPr lang="es-ES" sz="2800" dirty="0">
                <a:solidFill>
                  <a:schemeClr val="bg1"/>
                </a:solidFill>
                <a:latin typeface="Candara" pitchFamily="34" charset="0"/>
              </a:rPr>
              <a:t> </a:t>
            </a:r>
          </a:p>
          <a:p>
            <a:pPr marL="342900" indent="-339725" eaLnBrk="1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2800" dirty="0" smtClean="0">
                <a:solidFill>
                  <a:schemeClr val="bg1"/>
                </a:solidFill>
                <a:latin typeface="Candara" pitchFamily="34" charset="0"/>
              </a:rPr>
              <a:t>Gracias</a:t>
            </a:r>
          </a:p>
          <a:p>
            <a:pPr marL="342900" indent="-339725" eaLnBrk="1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S" sz="2800" dirty="0">
              <a:solidFill>
                <a:schemeClr val="tx1"/>
              </a:solidFill>
              <a:latin typeface="Candara" pitchFamily="34" charset="0"/>
            </a:endParaRPr>
          </a:p>
          <a:p>
            <a:pPr marL="342900" indent="-339725" eaLnBrk="1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2800" dirty="0">
                <a:solidFill>
                  <a:schemeClr val="tx1"/>
                </a:solidFill>
                <a:latin typeface="Candara" pitchFamily="34" charset="0"/>
              </a:rPr>
              <a:t> </a:t>
            </a:r>
          </a:p>
          <a:p>
            <a:pPr marL="342900" indent="-339725" eaLnBrk="1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2800" dirty="0">
                <a:solidFill>
                  <a:schemeClr val="tx1"/>
                </a:solidFill>
                <a:latin typeface="Candara" pitchFamily="34" charset="0"/>
              </a:rPr>
              <a:t>Roger Gilabert</a:t>
            </a:r>
          </a:p>
          <a:p>
            <a:pPr marL="342900" indent="-339725" eaLnBrk="1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2800" dirty="0">
                <a:solidFill>
                  <a:schemeClr val="tx1"/>
                </a:solidFill>
                <a:latin typeface="Candara" pitchFamily="34" charset="0"/>
              </a:rPr>
              <a:t>rogergilabert@ub.edu</a:t>
            </a:r>
          </a:p>
          <a:p>
            <a:pPr marL="342900" indent="-339725" eaLnBrk="1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S" sz="2800" dirty="0">
              <a:latin typeface="Candara" pitchFamily="34" charset="0"/>
            </a:endParaRPr>
          </a:p>
        </p:txBody>
      </p:sp>
      <p:pic>
        <p:nvPicPr>
          <p:cNvPr id="4" name="Picture 1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301208"/>
            <a:ext cx="46609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tg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301208"/>
            <a:ext cx="2088232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352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416" t="24407" r="30630" b="11609"/>
          <a:stretch/>
        </p:blipFill>
        <p:spPr>
          <a:xfrm>
            <a:off x="1763687" y="1556792"/>
            <a:ext cx="5328593" cy="468052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683568" y="188640"/>
            <a:ext cx="7895446" cy="110799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Where I come from</a:t>
            </a:r>
          </a:p>
        </p:txBody>
      </p:sp>
    </p:spTree>
    <p:extLst>
      <p:ext uri="{BB962C8B-B14F-4D97-AF65-F5344CB8AC3E}">
        <p14:creationId xmlns:p14="http://schemas.microsoft.com/office/powerpoint/2010/main" val="46713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"/>
          <p:cNvSpPr/>
          <p:nvPr/>
        </p:nvSpPr>
        <p:spPr>
          <a:xfrm>
            <a:off x="-1073" y="-10283"/>
            <a:ext cx="4649101" cy="6878566"/>
          </a:xfrm>
          <a:prstGeom prst="rect">
            <a:avLst/>
          </a:prstGeom>
          <a:solidFill>
            <a:srgbClr val="CBCBCB">
              <a:alpha val="62018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37" name="Rectangle"/>
          <p:cNvSpPr/>
          <p:nvPr/>
        </p:nvSpPr>
        <p:spPr>
          <a:xfrm>
            <a:off x="-1073" y="-10283"/>
            <a:ext cx="906974" cy="6878566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38" name="Schedule"/>
          <p:cNvSpPr txBox="1">
            <a:spLocks noGrp="1"/>
          </p:cNvSpPr>
          <p:nvPr>
            <p:ph type="title" idx="4294967295"/>
          </p:nvPr>
        </p:nvSpPr>
        <p:spPr>
          <a:xfrm rot="16200000">
            <a:off x="-1796273" y="2706577"/>
            <a:ext cx="4681538" cy="751651"/>
          </a:xfrm>
          <a:prstGeom prst="rect">
            <a:avLst/>
          </a:prstGeom>
          <a:solidFill>
            <a:schemeClr val="tx2">
              <a:alpha val="13000"/>
            </a:schemeClr>
          </a:solidFill>
        </p:spPr>
        <p:txBody>
          <a:bodyPr>
            <a:normAutofit fontScale="90000"/>
          </a:bodyPr>
          <a:lstStyle>
            <a:lvl1pPr>
              <a:defRPr sz="6000" cap="all" spc="419">
                <a:solidFill>
                  <a:srgbClr val="B3D6E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outline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9" name="Part One…"/>
          <p:cNvSpPr txBox="1">
            <a:spLocks noGrp="1"/>
          </p:cNvSpPr>
          <p:nvPr>
            <p:ph type="body" sz="quarter" idx="4294967295"/>
          </p:nvPr>
        </p:nvSpPr>
        <p:spPr>
          <a:xfrm>
            <a:off x="5940299" y="938397"/>
            <a:ext cx="2576512" cy="94615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defRPr sz="290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Part One</a:t>
            </a:r>
          </a:p>
          <a:p>
            <a:pPr marL="0" indent="0">
              <a:spcBef>
                <a:spcPts val="352"/>
              </a:spcBef>
              <a:buSzTx/>
              <a:defRPr sz="2300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What we learned from NA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Square"/>
          <p:cNvSpPr/>
          <p:nvPr/>
        </p:nvSpPr>
        <p:spPr>
          <a:xfrm>
            <a:off x="4984755" y="968612"/>
            <a:ext cx="759024" cy="759024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47" name="Square"/>
          <p:cNvSpPr/>
          <p:nvPr/>
        </p:nvSpPr>
        <p:spPr>
          <a:xfrm>
            <a:off x="4965462" y="3198996"/>
            <a:ext cx="811381" cy="759023"/>
          </a:xfrm>
          <a:prstGeom prst="rect">
            <a:avLst/>
          </a:prstGeom>
          <a:noFill/>
          <a:ln w="12700">
            <a:solidFill>
              <a:schemeClr val="tx1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48" name="Square"/>
          <p:cNvSpPr/>
          <p:nvPr/>
        </p:nvSpPr>
        <p:spPr>
          <a:xfrm>
            <a:off x="5014975" y="5211633"/>
            <a:ext cx="759024" cy="75902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687"/>
          </a:p>
        </p:txBody>
      </p:sp>
      <p:pic>
        <p:nvPicPr>
          <p:cNvPr id="14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7171" y="1167339"/>
            <a:ext cx="361566" cy="361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83484" y="3233398"/>
            <a:ext cx="361566" cy="361566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Part Two…"/>
          <p:cNvSpPr txBox="1"/>
          <p:nvPr/>
        </p:nvSpPr>
        <p:spPr>
          <a:xfrm>
            <a:off x="6027880" y="3082402"/>
            <a:ext cx="2401350" cy="946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normAutofit/>
          </a:bodyPr>
          <a:lstStyle/>
          <a:p>
            <a:pPr>
              <a:spcBef>
                <a:spcPts val="2953"/>
              </a:spcBef>
              <a:defRPr sz="2900">
                <a:solidFill>
                  <a:srgbClr val="747474"/>
                </a:solidFill>
              </a:defRPr>
            </a:pPr>
            <a:r>
              <a:rPr lang="en-US" sz="2039" dirty="0">
                <a:solidFill>
                  <a:schemeClr val="tx1"/>
                </a:solidFill>
              </a:rPr>
              <a:t>Part Two</a:t>
            </a:r>
          </a:p>
          <a:p>
            <a:pPr>
              <a:spcBef>
                <a:spcPts val="352"/>
              </a:spcBef>
              <a:defRPr sz="2300">
                <a:solidFill>
                  <a:srgbClr val="747474"/>
                </a:solidFill>
              </a:defRPr>
            </a:pPr>
            <a:r>
              <a:rPr lang="en-US" sz="1617" dirty="0" smtClean="0">
                <a:solidFill>
                  <a:schemeClr val="tx1"/>
                </a:solidFill>
              </a:rPr>
              <a:t>How we went from NA to task design</a:t>
            </a:r>
            <a:endParaRPr lang="en-US" sz="1617" dirty="0">
              <a:solidFill>
                <a:schemeClr val="tx1"/>
              </a:solidFill>
            </a:endParaRPr>
          </a:p>
        </p:txBody>
      </p:sp>
      <p:sp>
        <p:nvSpPr>
          <p:cNvPr id="153" name="Part Three…"/>
          <p:cNvSpPr txBox="1"/>
          <p:nvPr/>
        </p:nvSpPr>
        <p:spPr>
          <a:xfrm>
            <a:off x="6027880" y="5163279"/>
            <a:ext cx="2401350" cy="946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normAutofit/>
          </a:bodyPr>
          <a:lstStyle/>
          <a:p>
            <a:pPr>
              <a:spcBef>
                <a:spcPts val="2953"/>
              </a:spcBef>
              <a:defRPr sz="2900">
                <a:solidFill>
                  <a:srgbClr val="747474"/>
                </a:solidFill>
              </a:defRPr>
            </a:pPr>
            <a:r>
              <a:rPr lang="en-US" sz="2039" dirty="0">
                <a:solidFill>
                  <a:schemeClr val="tx1"/>
                </a:solidFill>
              </a:rPr>
              <a:t>Part Three</a:t>
            </a:r>
          </a:p>
          <a:p>
            <a:pPr>
              <a:spcBef>
                <a:spcPts val="352"/>
              </a:spcBef>
              <a:defRPr sz="2300">
                <a:solidFill>
                  <a:srgbClr val="747474"/>
                </a:solidFill>
              </a:defRPr>
            </a:pPr>
            <a:r>
              <a:rPr lang="en-US" sz="1617" dirty="0" smtClean="0">
                <a:solidFill>
                  <a:schemeClr val="tx1"/>
                </a:solidFill>
              </a:rPr>
              <a:t>Unresolved issues and future work</a:t>
            </a:r>
            <a:endParaRPr lang="en-US" sz="1617" dirty="0">
              <a:solidFill>
                <a:schemeClr val="tx1"/>
              </a:solidFill>
            </a:endParaRPr>
          </a:p>
        </p:txBody>
      </p:sp>
      <p:sp>
        <p:nvSpPr>
          <p:cNvPr id="154" name="Line"/>
          <p:cNvSpPr/>
          <p:nvPr/>
        </p:nvSpPr>
        <p:spPr>
          <a:xfrm>
            <a:off x="6080506" y="2451837"/>
            <a:ext cx="2296099" cy="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687"/>
          </a:p>
        </p:txBody>
      </p:sp>
      <p:sp>
        <p:nvSpPr>
          <p:cNvPr id="156" name="Line"/>
          <p:cNvSpPr/>
          <p:nvPr/>
        </p:nvSpPr>
        <p:spPr>
          <a:xfrm>
            <a:off x="6052987" y="4370073"/>
            <a:ext cx="2296099" cy="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687"/>
          </a:p>
        </p:txBody>
      </p:sp>
      <p:sp>
        <p:nvSpPr>
          <p:cNvPr id="3" name="AutoShape 2" descr="Meeting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97" y="2070888"/>
            <a:ext cx="4333248" cy="25999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0" r="9802"/>
          <a:stretch/>
        </p:blipFill>
        <p:spPr>
          <a:xfrm>
            <a:off x="4984755" y="3231909"/>
            <a:ext cx="792089" cy="72611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449" y="5326107"/>
            <a:ext cx="530075" cy="53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876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"/>
          <p:cNvSpPr/>
          <p:nvPr/>
        </p:nvSpPr>
        <p:spPr>
          <a:xfrm>
            <a:off x="-1073" y="1942319"/>
            <a:ext cx="9146148" cy="4925965"/>
          </a:xfrm>
          <a:prstGeom prst="rect">
            <a:avLst/>
          </a:prstGeom>
          <a:solidFill>
            <a:srgbClr val="2F3035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60" name="P1"/>
          <p:cNvSpPr txBox="1"/>
          <p:nvPr/>
        </p:nvSpPr>
        <p:spPr>
          <a:xfrm>
            <a:off x="2660907" y="2051168"/>
            <a:ext cx="6768983" cy="656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 defTabSz="457200">
              <a:defRPr sz="60000">
                <a:solidFill>
                  <a:srgbClr val="37383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42186" dirty="0"/>
              <a:t>P</a:t>
            </a:r>
            <a:r>
              <a:rPr lang="es-ES" sz="42186" dirty="0"/>
              <a:t>1</a:t>
            </a:r>
            <a:endParaRPr sz="42186" dirty="0"/>
          </a:p>
        </p:txBody>
      </p:sp>
      <p:sp>
        <p:nvSpPr>
          <p:cNvPr id="162" name="Games, Emotions and Learning"/>
          <p:cNvSpPr txBox="1"/>
          <p:nvPr/>
        </p:nvSpPr>
        <p:spPr>
          <a:xfrm>
            <a:off x="1187509" y="4193973"/>
            <a:ext cx="6768983" cy="613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 defTabSz="457200">
              <a:spcBef>
                <a:spcPts val="2400"/>
              </a:spcBef>
              <a:defRPr sz="5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s-ES" sz="3516" dirty="0" err="1"/>
              <a:t>What</a:t>
            </a:r>
            <a:r>
              <a:rPr lang="es-ES" sz="3516" dirty="0"/>
              <a:t> </a:t>
            </a:r>
            <a:r>
              <a:rPr lang="es-ES" sz="3516" dirty="0" err="1"/>
              <a:t>we</a:t>
            </a:r>
            <a:r>
              <a:rPr lang="es-ES" sz="3516" dirty="0"/>
              <a:t> </a:t>
            </a:r>
            <a:r>
              <a:rPr lang="es-ES" sz="3516" dirty="0" err="1" smtClean="0"/>
              <a:t>learned</a:t>
            </a:r>
            <a:r>
              <a:rPr lang="es-ES" sz="3516" dirty="0" smtClean="0"/>
              <a:t> </a:t>
            </a:r>
            <a:r>
              <a:rPr lang="es-ES" sz="3516" dirty="0" err="1" smtClean="0"/>
              <a:t>from</a:t>
            </a:r>
            <a:r>
              <a:rPr lang="es-ES" sz="3516" dirty="0" smtClean="0"/>
              <a:t> NA</a:t>
            </a:r>
            <a:endParaRPr sz="3516" dirty="0"/>
          </a:p>
        </p:txBody>
      </p:sp>
      <p:sp>
        <p:nvSpPr>
          <p:cNvPr id="163" name="Worksheet 1"/>
          <p:cNvSpPr txBox="1"/>
          <p:nvPr/>
        </p:nvSpPr>
        <p:spPr>
          <a:xfrm>
            <a:off x="1187509" y="4798609"/>
            <a:ext cx="3000829" cy="353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 algn="l" defTabSz="457200">
              <a:defRPr sz="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es-ES" sz="1828" dirty="0" err="1"/>
              <a:t>Part</a:t>
            </a:r>
            <a:r>
              <a:rPr lang="es-ES" sz="1828" dirty="0"/>
              <a:t>  </a:t>
            </a:r>
            <a:r>
              <a:rPr lang="es-ES" sz="1828" dirty="0" err="1"/>
              <a:t>One</a:t>
            </a:r>
            <a:endParaRPr sz="1828" dirty="0"/>
          </a:p>
        </p:txBody>
      </p:sp>
      <p:sp>
        <p:nvSpPr>
          <p:cNvPr id="164" name="Rectangle"/>
          <p:cNvSpPr/>
          <p:nvPr/>
        </p:nvSpPr>
        <p:spPr>
          <a:xfrm>
            <a:off x="1205368" y="3841234"/>
            <a:ext cx="1107387" cy="170014"/>
          </a:xfrm>
          <a:prstGeom prst="rect">
            <a:avLst/>
          </a:prstGeom>
          <a:solidFill>
            <a:srgbClr val="A1CDE4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687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755" y="999569"/>
            <a:ext cx="4368180" cy="210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507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0" y="-15875"/>
            <a:ext cx="9148763" cy="20097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s-ES" dirty="0"/>
          </a:p>
        </p:txBody>
      </p:sp>
      <p:sp>
        <p:nvSpPr>
          <p:cNvPr id="8195" name="AutoShape 4"/>
          <p:cNvSpPr>
            <a:spLocks noChangeArrowheads="1"/>
          </p:cNvSpPr>
          <p:nvPr/>
        </p:nvSpPr>
        <p:spPr bwMode="auto">
          <a:xfrm>
            <a:off x="52388" y="3284538"/>
            <a:ext cx="936625" cy="18716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ca-E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52388" y="3429000"/>
            <a:ext cx="100806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a-ES" sz="1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Analysis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ca-ES" sz="2400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a-ES" sz="1600" i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to teach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ca-ES" sz="1600" i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182" name="Line 6"/>
          <p:cNvSpPr>
            <a:spLocks noChangeShapeType="1"/>
          </p:cNvSpPr>
          <p:nvPr/>
        </p:nvSpPr>
        <p:spPr bwMode="auto">
          <a:xfrm>
            <a:off x="1060450" y="4221163"/>
            <a:ext cx="228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183" name="AutoShape 7"/>
          <p:cNvSpPr>
            <a:spLocks noChangeArrowheads="1"/>
          </p:cNvSpPr>
          <p:nvPr/>
        </p:nvSpPr>
        <p:spPr bwMode="auto">
          <a:xfrm>
            <a:off x="1276350" y="3213100"/>
            <a:ext cx="1439863" cy="20161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ca-E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1204913" y="3357563"/>
            <a:ext cx="15843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a-ES" sz="1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 selection, grading, and sequencing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ca-ES" sz="1600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a-ES" sz="1600" i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what order?</a:t>
            </a:r>
          </a:p>
        </p:txBody>
      </p:sp>
      <p:sp>
        <p:nvSpPr>
          <p:cNvPr id="178185" name="AutoShape 9"/>
          <p:cNvSpPr>
            <a:spLocks noChangeArrowheads="1"/>
          </p:cNvSpPr>
          <p:nvPr/>
        </p:nvSpPr>
        <p:spPr bwMode="auto">
          <a:xfrm>
            <a:off x="3005138" y="3141663"/>
            <a:ext cx="1150937" cy="2376487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ca-E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186" name="Text Box 10"/>
          <p:cNvSpPr txBox="1">
            <a:spLocks noChangeArrowheads="1"/>
          </p:cNvSpPr>
          <p:nvPr/>
        </p:nvSpPr>
        <p:spPr bwMode="auto">
          <a:xfrm>
            <a:off x="3005138" y="3213100"/>
            <a:ext cx="11684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a-ES" sz="1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Pedagogic design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ca-ES" sz="1600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a-ES" sz="1600" i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should units look like?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ca-ES" sz="1600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187" name="Line 11"/>
          <p:cNvSpPr>
            <a:spLocks noChangeShapeType="1"/>
          </p:cNvSpPr>
          <p:nvPr/>
        </p:nvSpPr>
        <p:spPr bwMode="auto">
          <a:xfrm>
            <a:off x="2789238" y="4221163"/>
            <a:ext cx="228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188" name="AutoShape 12"/>
          <p:cNvSpPr>
            <a:spLocks noChangeArrowheads="1"/>
          </p:cNvSpPr>
          <p:nvPr/>
        </p:nvSpPr>
        <p:spPr bwMode="auto">
          <a:xfrm>
            <a:off x="7766050" y="3286125"/>
            <a:ext cx="1250950" cy="1655763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ca-E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189" name="Rectangle 13"/>
          <p:cNvSpPr>
            <a:spLocks noChangeArrowheads="1"/>
          </p:cNvSpPr>
          <p:nvPr/>
        </p:nvSpPr>
        <p:spPr bwMode="auto">
          <a:xfrm>
            <a:off x="7758113" y="3357563"/>
            <a:ext cx="12588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a-ES" sz="1600" b="1">
                <a:latin typeface="Calibri" panose="020F0502020204030204" pitchFamily="34" charset="0"/>
                <a:cs typeface="Calibri" panose="020F0502020204030204" pitchFamily="34" charset="0"/>
              </a:rPr>
              <a:t>Program assessment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a-ES" sz="16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a-ES" sz="1600" i="1">
                <a:latin typeface="Calibri" panose="020F0502020204030204" pitchFamily="34" charset="0"/>
                <a:cs typeface="Calibri" panose="020F0502020204030204" pitchFamily="34" charset="0"/>
              </a:rPr>
              <a:t>Does the approach work?</a:t>
            </a:r>
            <a:endParaRPr lang="en-GB" altLang="ca-ES" sz="16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5" name="Rectangle 15"/>
          <p:cNvSpPr>
            <a:spLocks noChangeArrowheads="1"/>
          </p:cNvSpPr>
          <p:nvPr/>
        </p:nvSpPr>
        <p:spPr bwMode="auto">
          <a:xfrm>
            <a:off x="647700" y="30638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a-ES" sz="8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Syllabus design</a:t>
            </a:r>
          </a:p>
        </p:txBody>
      </p:sp>
      <p:sp>
        <p:nvSpPr>
          <p:cNvPr id="178192" name="Line 16"/>
          <p:cNvSpPr>
            <a:spLocks noChangeShapeType="1"/>
          </p:cNvSpPr>
          <p:nvPr/>
        </p:nvSpPr>
        <p:spPr bwMode="auto">
          <a:xfrm>
            <a:off x="6173788" y="4221163"/>
            <a:ext cx="2159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193" name="Line 17"/>
          <p:cNvSpPr>
            <a:spLocks noChangeShapeType="1"/>
          </p:cNvSpPr>
          <p:nvPr/>
        </p:nvSpPr>
        <p:spPr bwMode="auto">
          <a:xfrm>
            <a:off x="4229100" y="4221163"/>
            <a:ext cx="228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194" name="AutoShape 18"/>
          <p:cNvSpPr>
            <a:spLocks noChangeArrowheads="1"/>
          </p:cNvSpPr>
          <p:nvPr/>
        </p:nvSpPr>
        <p:spPr bwMode="auto">
          <a:xfrm>
            <a:off x="4445000" y="3357563"/>
            <a:ext cx="1655763" cy="1655762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ca-E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195" name="Text Box 19"/>
          <p:cNvSpPr txBox="1">
            <a:spLocks noChangeArrowheads="1"/>
          </p:cNvSpPr>
          <p:nvPr/>
        </p:nvSpPr>
        <p:spPr bwMode="auto">
          <a:xfrm>
            <a:off x="4373563" y="3429000"/>
            <a:ext cx="180022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a-ES" sz="1600" b="1">
                <a:latin typeface="Calibri" panose="020F0502020204030204" pitchFamily="34" charset="0"/>
                <a:cs typeface="Calibri" panose="020F0502020204030204" pitchFamily="34" charset="0"/>
              </a:rPr>
              <a:t>Methodological implementation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ca-E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a-ES" sz="1600" i="1">
                <a:latin typeface="Calibri" panose="020F0502020204030204" pitchFamily="34" charset="0"/>
                <a:cs typeface="Calibri" panose="020F0502020204030204" pitchFamily="34" charset="0"/>
              </a:rPr>
              <a:t>How to teach them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ca-ES" sz="16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196" name="AutoShape 20"/>
          <p:cNvSpPr>
            <a:spLocks noChangeArrowheads="1"/>
          </p:cNvSpPr>
          <p:nvPr/>
        </p:nvSpPr>
        <p:spPr bwMode="auto">
          <a:xfrm>
            <a:off x="6389688" y="3286125"/>
            <a:ext cx="1079500" cy="1800225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ca-E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197" name="Text Box 21"/>
          <p:cNvSpPr txBox="1">
            <a:spLocks noChangeArrowheads="1"/>
          </p:cNvSpPr>
          <p:nvPr/>
        </p:nvSpPr>
        <p:spPr bwMode="auto">
          <a:xfrm>
            <a:off x="6318250" y="3429000"/>
            <a:ext cx="122237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a-ES" sz="1600" b="1">
                <a:latin typeface="Calibri" panose="020F0502020204030204" pitchFamily="34" charset="0"/>
                <a:cs typeface="Calibri" panose="020F0502020204030204" pitchFamily="34" charset="0"/>
              </a:rPr>
              <a:t>Evaluation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ca-E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a-ES" sz="1600" i="1">
                <a:latin typeface="Calibri" panose="020F0502020204030204" pitchFamily="34" charset="0"/>
                <a:cs typeface="Calibri" panose="020F0502020204030204" pitchFamily="34" charset="0"/>
              </a:rPr>
              <a:t>How to measure progress</a:t>
            </a:r>
          </a:p>
        </p:txBody>
      </p:sp>
      <p:sp>
        <p:nvSpPr>
          <p:cNvPr id="178198" name="Line 22"/>
          <p:cNvSpPr>
            <a:spLocks noChangeShapeType="1"/>
          </p:cNvSpPr>
          <p:nvPr/>
        </p:nvSpPr>
        <p:spPr bwMode="auto">
          <a:xfrm>
            <a:off x="7540625" y="4221163"/>
            <a:ext cx="228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97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2" grpId="0" animBg="1"/>
      <p:bldP spid="178183" grpId="0" animBg="1"/>
      <p:bldP spid="178184" grpId="0"/>
      <p:bldP spid="178185" grpId="0" animBg="1"/>
      <p:bldP spid="178186" grpId="0"/>
      <p:bldP spid="178187" grpId="0" animBg="1"/>
      <p:bldP spid="178188" grpId="0" animBg="1"/>
      <p:bldP spid="178189" grpId="0"/>
      <p:bldP spid="178192" grpId="0" animBg="1"/>
      <p:bldP spid="178193" grpId="0" animBg="1"/>
      <p:bldP spid="178194" grpId="0" animBg="1"/>
      <p:bldP spid="178195" grpId="0"/>
      <p:bldP spid="178196" grpId="0" animBg="1"/>
      <p:bldP spid="178197" grpId="0"/>
      <p:bldP spid="1781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1" y="-15875"/>
            <a:ext cx="9036496" cy="180647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>
            <a:defPPr>
              <a:defRPr lang="en-GB"/>
            </a:defPPr>
          </a:lstStyle>
          <a:p>
            <a:endParaRPr lang="es-ES" dirty="0"/>
          </a:p>
        </p:txBody>
      </p:sp>
      <p:sp>
        <p:nvSpPr>
          <p:cNvPr id="8195" name="AutoShape 4"/>
          <p:cNvSpPr>
            <a:spLocks noChangeArrowheads="1"/>
          </p:cNvSpPr>
          <p:nvPr/>
        </p:nvSpPr>
        <p:spPr bwMode="auto">
          <a:xfrm>
            <a:off x="52388" y="3284538"/>
            <a:ext cx="936625" cy="18716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ca-E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52388" y="3429000"/>
            <a:ext cx="100806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a-ES" sz="1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Analysis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ca-ES" sz="2400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a-ES" sz="1600" i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to teach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ca-ES" sz="1600" i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182" name="Line 6"/>
          <p:cNvSpPr>
            <a:spLocks noChangeShapeType="1"/>
          </p:cNvSpPr>
          <p:nvPr/>
        </p:nvSpPr>
        <p:spPr bwMode="auto">
          <a:xfrm>
            <a:off x="1060450" y="4221163"/>
            <a:ext cx="228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5" name="Rectangle 15"/>
          <p:cNvSpPr>
            <a:spLocks noChangeArrowheads="1"/>
          </p:cNvSpPr>
          <p:nvPr/>
        </p:nvSpPr>
        <p:spPr bwMode="auto">
          <a:xfrm>
            <a:off x="647700" y="30638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a-ES" sz="8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Syllabus design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416994"/>
            <a:ext cx="2247900" cy="79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122512"/>
            <a:ext cx="2715965" cy="137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5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Rectangle"/>
          <p:cNvSpPr/>
          <p:nvPr/>
        </p:nvSpPr>
        <p:spPr>
          <a:xfrm>
            <a:off x="424479" y="1733053"/>
            <a:ext cx="1107387" cy="70472"/>
          </a:xfrm>
          <a:prstGeom prst="rect">
            <a:avLst/>
          </a:prstGeom>
          <a:solidFill>
            <a:srgbClr val="A1CDE4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579" name="Game"/>
          <p:cNvSpPr txBox="1"/>
          <p:nvPr/>
        </p:nvSpPr>
        <p:spPr>
          <a:xfrm>
            <a:off x="424479" y="445347"/>
            <a:ext cx="3097466" cy="559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 defTabSz="457200">
              <a:spcBef>
                <a:spcPts val="2400"/>
              </a:spcBef>
              <a:defRPr sz="4500">
                <a:solidFill>
                  <a:schemeClr val="accent6">
                    <a:hueOff val="-10521704"/>
                    <a:satOff val="-11099"/>
                    <a:lumOff val="-712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s-ES" sz="3164" dirty="0" err="1" smtClean="0">
                <a:solidFill>
                  <a:schemeClr val="tx1"/>
                </a:solidFill>
              </a:rPr>
              <a:t>Triangulation</a:t>
            </a:r>
            <a:endParaRPr sz="3164" dirty="0">
              <a:solidFill>
                <a:schemeClr val="tx1"/>
              </a:solidFill>
            </a:endParaRPr>
          </a:p>
        </p:txBody>
      </p:sp>
      <p:sp>
        <p:nvSpPr>
          <p:cNvPr id="580" name="What makes up a game design?"/>
          <p:cNvSpPr txBox="1"/>
          <p:nvPr/>
        </p:nvSpPr>
        <p:spPr>
          <a:xfrm>
            <a:off x="424479" y="976512"/>
            <a:ext cx="2765183" cy="634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>
            <a:lvl1pPr algn="l" defTabSz="457200">
              <a:defRPr sz="2600">
                <a:solidFill>
                  <a:schemeClr val="accent6">
                    <a:hueOff val="-10521704"/>
                    <a:satOff val="-11099"/>
                    <a:lumOff val="-7127"/>
                  </a:schemeClr>
                </a:solidFill>
              </a:defRPr>
            </a:lvl1pPr>
          </a:lstStyle>
          <a:p>
            <a:r>
              <a:rPr lang="es-ES" sz="1828" dirty="0">
                <a:solidFill>
                  <a:schemeClr val="tx1"/>
                </a:solidFill>
              </a:rPr>
              <a:t>o</a:t>
            </a:r>
            <a:r>
              <a:rPr lang="es-ES" sz="1828" dirty="0" smtClean="0">
                <a:solidFill>
                  <a:schemeClr val="tx1"/>
                </a:solidFill>
              </a:rPr>
              <a:t>f </a:t>
            </a:r>
            <a:r>
              <a:rPr lang="es-ES" sz="1828" dirty="0" err="1" smtClean="0">
                <a:solidFill>
                  <a:schemeClr val="tx1"/>
                </a:solidFill>
              </a:rPr>
              <a:t>methods</a:t>
            </a:r>
            <a:r>
              <a:rPr lang="es-ES" sz="1828" dirty="0" smtClean="0">
                <a:solidFill>
                  <a:schemeClr val="tx1"/>
                </a:solidFill>
              </a:rPr>
              <a:t> and </a:t>
            </a:r>
            <a:r>
              <a:rPr lang="es-ES" sz="1828" dirty="0" err="1" smtClean="0">
                <a:solidFill>
                  <a:schemeClr val="tx1"/>
                </a:solidFill>
              </a:rPr>
              <a:t>sources</a:t>
            </a:r>
            <a:r>
              <a:rPr lang="es-ES" sz="1828" dirty="0" smtClean="0">
                <a:solidFill>
                  <a:schemeClr val="tx1"/>
                </a:solidFill>
              </a:rPr>
              <a:t> in a </a:t>
            </a:r>
            <a:r>
              <a:rPr lang="es-ES" sz="1828" dirty="0" err="1" smtClean="0">
                <a:solidFill>
                  <a:schemeClr val="tx1"/>
                </a:solidFill>
              </a:rPr>
              <a:t>task-based</a:t>
            </a:r>
            <a:r>
              <a:rPr lang="es-ES" sz="1828" dirty="0" smtClean="0">
                <a:solidFill>
                  <a:schemeClr val="tx1"/>
                </a:solidFill>
              </a:rPr>
              <a:t> NA</a:t>
            </a:r>
            <a:endParaRPr sz="1828" dirty="0">
              <a:solidFill>
                <a:schemeClr val="tx1"/>
              </a:solidFill>
            </a:endParaRPr>
          </a:p>
        </p:txBody>
      </p:sp>
      <p:sp>
        <p:nvSpPr>
          <p:cNvPr id="582" name="dynamics…"/>
          <p:cNvSpPr txBox="1"/>
          <p:nvPr/>
        </p:nvSpPr>
        <p:spPr>
          <a:xfrm>
            <a:off x="6099965" y="5041215"/>
            <a:ext cx="1286070" cy="634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>
            <a:spAutoFit/>
          </a:bodyPr>
          <a:lstStyle/>
          <a:p>
            <a:pPr defTabSz="321457">
              <a:defRPr sz="2600" cap="small">
                <a:solidFill>
                  <a:schemeClr val="accent6">
                    <a:hueOff val="-10521704"/>
                    <a:satOff val="-11099"/>
                    <a:lumOff val="-7127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1828" dirty="0" err="1" smtClean="0">
                <a:solidFill>
                  <a:schemeClr val="tx1"/>
                </a:solidFill>
              </a:rPr>
              <a:t>Other</a:t>
            </a:r>
            <a:r>
              <a:rPr lang="es-ES" sz="1828" dirty="0" smtClean="0">
                <a:solidFill>
                  <a:schemeClr val="tx1"/>
                </a:solidFill>
              </a:rPr>
              <a:t> </a:t>
            </a:r>
            <a:r>
              <a:rPr lang="es-ES" sz="1828" dirty="0" err="1" smtClean="0">
                <a:solidFill>
                  <a:schemeClr val="tx1"/>
                </a:solidFill>
              </a:rPr>
              <a:t>sources</a:t>
            </a:r>
            <a:endParaRPr sz="1828" dirty="0">
              <a:solidFill>
                <a:schemeClr val="tx1"/>
              </a:solidFill>
            </a:endParaRPr>
          </a:p>
        </p:txBody>
      </p:sp>
      <p:pic>
        <p:nvPicPr>
          <p:cNvPr id="585" name="Image" descr="Image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306" y="2039885"/>
            <a:ext cx="1023662" cy="102366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riángulo isósceles 1"/>
          <p:cNvSpPr/>
          <p:nvPr/>
        </p:nvSpPr>
        <p:spPr bwMode="auto">
          <a:xfrm>
            <a:off x="3385782" y="3426560"/>
            <a:ext cx="2714183" cy="1877317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2" name="mechanics…"/>
          <p:cNvSpPr txBox="1"/>
          <p:nvPr/>
        </p:nvSpPr>
        <p:spPr>
          <a:xfrm>
            <a:off x="2324497" y="5043369"/>
            <a:ext cx="2610274" cy="634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/>
          <a:p>
            <a:pPr defTabSz="321457">
              <a:defRPr sz="2600" cap="small">
                <a:solidFill>
                  <a:schemeClr val="accent6">
                    <a:hueOff val="-10521704"/>
                    <a:satOff val="-11099"/>
                    <a:lumOff val="-7127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1828" dirty="0" err="1" smtClean="0">
                <a:solidFill>
                  <a:schemeClr val="tx1"/>
                </a:solidFill>
              </a:rPr>
              <a:t>Company</a:t>
            </a:r>
            <a:endParaRPr lang="es-ES" sz="1828" dirty="0">
              <a:solidFill>
                <a:schemeClr val="tx1"/>
              </a:solidFill>
            </a:endParaRPr>
          </a:p>
          <a:p>
            <a:pPr defTabSz="321457">
              <a:defRPr sz="2600" cap="small">
                <a:solidFill>
                  <a:schemeClr val="accent6">
                    <a:hueOff val="-10521704"/>
                    <a:satOff val="-11099"/>
                    <a:lumOff val="-7127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1828" dirty="0" err="1" smtClean="0">
                <a:solidFill>
                  <a:schemeClr val="tx1"/>
                </a:solidFill>
              </a:rPr>
              <a:t>representatives</a:t>
            </a:r>
            <a:endParaRPr sz="1828" dirty="0">
              <a:solidFill>
                <a:schemeClr val="tx1"/>
              </a:solidFill>
            </a:endParaRPr>
          </a:p>
        </p:txBody>
      </p:sp>
      <p:sp>
        <p:nvSpPr>
          <p:cNvPr id="13" name="mechanics…"/>
          <p:cNvSpPr txBox="1"/>
          <p:nvPr/>
        </p:nvSpPr>
        <p:spPr>
          <a:xfrm>
            <a:off x="3939726" y="3016274"/>
            <a:ext cx="2610274" cy="353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/>
          <a:p>
            <a:pPr defTabSz="321457">
              <a:defRPr sz="2600" cap="small">
                <a:solidFill>
                  <a:schemeClr val="accent6">
                    <a:hueOff val="-10521704"/>
                    <a:satOff val="-11099"/>
                    <a:lumOff val="-7127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1828" dirty="0" err="1" smtClean="0">
                <a:solidFill>
                  <a:schemeClr val="tx1"/>
                </a:solidFill>
              </a:rPr>
              <a:t>Domain</a:t>
            </a:r>
            <a:r>
              <a:rPr lang="es-ES" sz="1828" dirty="0" smtClean="0">
                <a:solidFill>
                  <a:schemeClr val="tx1"/>
                </a:solidFill>
              </a:rPr>
              <a:t> </a:t>
            </a:r>
            <a:r>
              <a:rPr lang="es-ES" sz="1828" dirty="0" err="1" smtClean="0">
                <a:solidFill>
                  <a:schemeClr val="tx1"/>
                </a:solidFill>
              </a:rPr>
              <a:t>experts</a:t>
            </a:r>
            <a:endParaRPr sz="1828" dirty="0">
              <a:solidFill>
                <a:schemeClr val="tx1"/>
              </a:solidFill>
            </a:endParaRPr>
          </a:p>
        </p:txBody>
      </p:sp>
      <p:sp>
        <p:nvSpPr>
          <p:cNvPr id="14" name="Triángulo isósceles 13"/>
          <p:cNvSpPr/>
          <p:nvPr/>
        </p:nvSpPr>
        <p:spPr bwMode="auto">
          <a:xfrm>
            <a:off x="1187624" y="1523027"/>
            <a:ext cx="7072582" cy="4351805"/>
          </a:xfrm>
          <a:prstGeom prst="triangle">
            <a:avLst>
              <a:gd name="adj" fmla="val 4976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5" name="mechanics…"/>
          <p:cNvSpPr txBox="1"/>
          <p:nvPr/>
        </p:nvSpPr>
        <p:spPr>
          <a:xfrm>
            <a:off x="3925020" y="1073054"/>
            <a:ext cx="2610274" cy="353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/>
          <a:p>
            <a:pPr defTabSz="321457">
              <a:defRPr sz="2600" cap="small">
                <a:solidFill>
                  <a:schemeClr val="accent6">
                    <a:hueOff val="-10521704"/>
                    <a:satOff val="-11099"/>
                    <a:lumOff val="-7127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1828" dirty="0" smtClean="0">
                <a:solidFill>
                  <a:schemeClr val="tx1"/>
                </a:solidFill>
              </a:rPr>
              <a:t>F-</a:t>
            </a:r>
            <a:r>
              <a:rPr lang="es-ES" sz="1828" dirty="0" err="1" smtClean="0">
                <a:solidFill>
                  <a:schemeClr val="tx1"/>
                </a:solidFill>
              </a:rPr>
              <a:t>to</a:t>
            </a:r>
            <a:r>
              <a:rPr lang="es-ES" sz="1828" dirty="0" smtClean="0">
                <a:solidFill>
                  <a:schemeClr val="tx1"/>
                </a:solidFill>
              </a:rPr>
              <a:t>-F interviews</a:t>
            </a:r>
            <a:endParaRPr sz="1828" dirty="0">
              <a:solidFill>
                <a:schemeClr val="tx1"/>
              </a:solidFill>
            </a:endParaRPr>
          </a:p>
        </p:txBody>
      </p:sp>
      <p:sp>
        <p:nvSpPr>
          <p:cNvPr id="16" name="mechanics…"/>
          <p:cNvSpPr txBox="1"/>
          <p:nvPr/>
        </p:nvSpPr>
        <p:spPr>
          <a:xfrm>
            <a:off x="579388" y="5934476"/>
            <a:ext cx="2610274" cy="634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/>
          <a:p>
            <a:pPr defTabSz="321457">
              <a:defRPr sz="2600" cap="small">
                <a:solidFill>
                  <a:schemeClr val="accent6">
                    <a:hueOff val="-10521704"/>
                    <a:satOff val="-11099"/>
                    <a:lumOff val="-7127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1828" dirty="0" err="1" smtClean="0">
                <a:solidFill>
                  <a:schemeClr val="tx1"/>
                </a:solidFill>
              </a:rPr>
              <a:t>Task</a:t>
            </a:r>
            <a:r>
              <a:rPr lang="es-ES" sz="1828" dirty="0" smtClean="0">
                <a:solidFill>
                  <a:schemeClr val="tx1"/>
                </a:solidFill>
              </a:rPr>
              <a:t> performance </a:t>
            </a:r>
            <a:r>
              <a:rPr lang="es-ES" sz="1828" dirty="0" err="1" smtClean="0">
                <a:solidFill>
                  <a:schemeClr val="tx1"/>
                </a:solidFill>
              </a:rPr>
              <a:t>Observations</a:t>
            </a:r>
            <a:endParaRPr sz="1828" dirty="0">
              <a:solidFill>
                <a:schemeClr val="tx1"/>
              </a:solidFill>
            </a:endParaRPr>
          </a:p>
        </p:txBody>
      </p:sp>
      <p:sp>
        <p:nvSpPr>
          <p:cNvPr id="17" name="mechanics…"/>
          <p:cNvSpPr txBox="1"/>
          <p:nvPr/>
        </p:nvSpPr>
        <p:spPr>
          <a:xfrm>
            <a:off x="6955069" y="5908185"/>
            <a:ext cx="2610274" cy="353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/>
          <a:p>
            <a:pPr defTabSz="321457">
              <a:defRPr sz="2600" cap="small">
                <a:solidFill>
                  <a:schemeClr val="accent6">
                    <a:hueOff val="-10521704"/>
                    <a:satOff val="-11099"/>
                    <a:lumOff val="-7127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1828" dirty="0" smtClean="0">
                <a:solidFill>
                  <a:schemeClr val="tx1"/>
                </a:solidFill>
              </a:rPr>
              <a:t>Online </a:t>
            </a:r>
            <a:r>
              <a:rPr lang="es-ES" sz="1828" dirty="0" err="1" smtClean="0">
                <a:solidFill>
                  <a:schemeClr val="tx1"/>
                </a:solidFill>
              </a:rPr>
              <a:t>surveys</a:t>
            </a:r>
            <a:endParaRPr sz="1828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23" y="468363"/>
            <a:ext cx="571500" cy="5762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7" y="5442533"/>
            <a:ext cx="422176" cy="4221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437" y="5358578"/>
            <a:ext cx="595914" cy="595914"/>
          </a:xfrm>
          <a:prstGeom prst="rect">
            <a:avLst/>
          </a:prstGeom>
        </p:spPr>
      </p:pic>
      <p:sp>
        <p:nvSpPr>
          <p:cNvPr id="21" name="mechanics…"/>
          <p:cNvSpPr txBox="1"/>
          <p:nvPr/>
        </p:nvSpPr>
        <p:spPr>
          <a:xfrm>
            <a:off x="4344795" y="4499504"/>
            <a:ext cx="2610274" cy="353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/>
          <a:p>
            <a:pPr defTabSz="321457">
              <a:defRPr sz="2600" cap="small">
                <a:solidFill>
                  <a:schemeClr val="accent6">
                    <a:hueOff val="-10521704"/>
                    <a:satOff val="-11099"/>
                    <a:lumOff val="-7127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1828" dirty="0" smtClean="0">
                <a:solidFill>
                  <a:schemeClr val="tx1"/>
                </a:solidFill>
              </a:rPr>
              <a:t>TASKS</a:t>
            </a:r>
            <a:endParaRPr sz="1828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513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39552" y="1124744"/>
            <a:ext cx="8604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chemeClr val="tx1"/>
              </a:solidFill>
              <a:latin typeface="Helvetica Neue"/>
            </a:endParaRPr>
          </a:p>
          <a:p>
            <a:r>
              <a:rPr lang="en-US" dirty="0">
                <a:solidFill>
                  <a:schemeClr val="tx1"/>
                </a:solidFill>
                <a:latin typeface="Helvetica Neue"/>
              </a:rPr>
              <a:t>       </a:t>
            </a:r>
          </a:p>
          <a:p>
            <a:r>
              <a:rPr lang="en-US" dirty="0">
                <a:solidFill>
                  <a:schemeClr val="tx1"/>
                </a:solidFill>
                <a:latin typeface="Helvetica Neue"/>
              </a:rPr>
              <a:t>    </a:t>
            </a:r>
          </a:p>
          <a:p>
            <a:endParaRPr lang="en-US" dirty="0">
              <a:solidFill>
                <a:schemeClr val="tx1"/>
              </a:solidFill>
              <a:latin typeface="Helvetica Neue"/>
            </a:endParaRPr>
          </a:p>
          <a:p>
            <a:endParaRPr lang="ca-ES" dirty="0">
              <a:solidFill>
                <a:schemeClr val="tx1"/>
              </a:solidFill>
              <a:latin typeface="Helvetica Neue"/>
            </a:endParaRPr>
          </a:p>
        </p:txBody>
      </p:sp>
      <p:sp>
        <p:nvSpPr>
          <p:cNvPr id="6" name="Rectangle"/>
          <p:cNvSpPr/>
          <p:nvPr/>
        </p:nvSpPr>
        <p:spPr>
          <a:xfrm flipH="1">
            <a:off x="-1" y="-10283"/>
            <a:ext cx="9143999" cy="113502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7" name="Schedule"/>
          <p:cNvSpPr txBox="1">
            <a:spLocks/>
          </p:cNvSpPr>
          <p:nvPr/>
        </p:nvSpPr>
        <p:spPr bwMode="auto">
          <a:xfrm>
            <a:off x="179512" y="103744"/>
            <a:ext cx="8964486" cy="9069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Autofit/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6000" cap="all" spc="419">
                <a:solidFill>
                  <a:srgbClr val="B3D6E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ＭＳ Ｐゴシック" pitchFamily="-72" charset="-128"/>
                <a:cs typeface="ＭＳ Ｐゴシック" pitchFamily="-72" charset="-128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ＭＳ Ｐゴシック" pitchFamily="-72" charset="-128"/>
                <a:cs typeface="ＭＳ Ｐゴシック" pitchFamily="-72" charset="-128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ＭＳ Ｐゴシック" pitchFamily="-72" charset="-128"/>
                <a:cs typeface="ＭＳ Ｐゴシック" pitchFamily="-72" charset="-128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ＭＳ Ｐゴシック" pitchFamily="-72" charset="-128"/>
                <a:cs typeface="ＭＳ Ｐゴシック" pitchFamily="-72" charset="-128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 kern="0" dirty="0">
                <a:solidFill>
                  <a:schemeClr val="bg1">
                    <a:lumMod val="50000"/>
                  </a:schemeClr>
                </a:solidFill>
                <a:latin typeface="Helvetica Neue"/>
              </a:rPr>
              <a:t>What we </a:t>
            </a:r>
            <a:r>
              <a:rPr lang="en-US" kern="0" dirty="0" smtClean="0">
                <a:solidFill>
                  <a:schemeClr val="bg1">
                    <a:lumMod val="50000"/>
                  </a:schemeClr>
                </a:solidFill>
                <a:latin typeface="Helvetica Neue"/>
              </a:rPr>
              <a:t>learned</a:t>
            </a:r>
            <a:endParaRPr lang="en-US" kern="0" dirty="0">
              <a:solidFill>
                <a:schemeClr val="bg1">
                  <a:lumMod val="50000"/>
                </a:schemeClr>
              </a:solidFill>
              <a:latin typeface="Helvetica Neue"/>
            </a:endParaRPr>
          </a:p>
        </p:txBody>
      </p:sp>
      <p:pic>
        <p:nvPicPr>
          <p:cNvPr id="9" name="arrow.png" descr="arrow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552" y="1511421"/>
            <a:ext cx="511073" cy="51107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Competition"/>
          <p:cNvSpPr txBox="1">
            <a:spLocks/>
          </p:cNvSpPr>
          <p:nvPr/>
        </p:nvSpPr>
        <p:spPr bwMode="auto">
          <a:xfrm>
            <a:off x="1021407" y="2183047"/>
            <a:ext cx="2275254" cy="489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 sz="29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endParaRPr lang="es-ES" sz="2400" kern="0" dirty="0">
              <a:solidFill>
                <a:schemeClr val="tx1"/>
              </a:solidFill>
              <a:latin typeface="Helvetica Neue"/>
            </a:endParaRPr>
          </a:p>
        </p:txBody>
      </p:sp>
      <p:sp>
        <p:nvSpPr>
          <p:cNvPr id="11" name="Team work"/>
          <p:cNvSpPr txBox="1"/>
          <p:nvPr/>
        </p:nvSpPr>
        <p:spPr>
          <a:xfrm>
            <a:off x="1050623" y="3337181"/>
            <a:ext cx="7857980" cy="883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noAutofit/>
          </a:bodyPr>
          <a:lstStyle>
            <a:lvl1pPr algn="l">
              <a:spcBef>
                <a:spcPts val="4200"/>
              </a:spcBef>
              <a:defRPr sz="2900">
                <a:solidFill>
                  <a:srgbClr val="FFFFFF"/>
                </a:solidFill>
              </a:defRPr>
            </a:lvl1pPr>
          </a:lstStyle>
          <a:p>
            <a:r>
              <a:rPr lang="en-US" sz="2400" dirty="0" smtClean="0">
                <a:solidFill>
                  <a:schemeClr val="tx1"/>
                </a:solidFill>
                <a:latin typeface="Helvetica Neue"/>
              </a:rPr>
              <a:t>Information about </a:t>
            </a:r>
            <a:r>
              <a:rPr lang="en-US" sz="2400" b="1" dirty="0" smtClean="0">
                <a:solidFill>
                  <a:schemeClr val="tx1"/>
                </a:solidFill>
                <a:latin typeface="Helvetica Neue"/>
              </a:rPr>
              <a:t>cognitive complexity</a:t>
            </a:r>
            <a:r>
              <a:rPr lang="en-US" sz="2400" dirty="0" smtClean="0">
                <a:solidFill>
                  <a:schemeClr val="tx1"/>
                </a:solidFill>
                <a:latin typeface="Helvetica Neue"/>
              </a:rPr>
              <a:t>: reasoning demands, number of elements, here-and-now/there-and-then... </a:t>
            </a:r>
            <a:endParaRPr lang="en-US" sz="2400" dirty="0">
              <a:solidFill>
                <a:schemeClr val="tx1"/>
              </a:solidFill>
              <a:latin typeface="Helvetica Neue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958503" y="5426610"/>
            <a:ext cx="6548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Helvetica Neue"/>
              </a:rPr>
              <a:t>The functioning of the ‘</a:t>
            </a:r>
            <a:r>
              <a:rPr lang="en-US" b="1" dirty="0" smtClean="0">
                <a:solidFill>
                  <a:schemeClr val="tx1"/>
                </a:solidFill>
                <a:latin typeface="Helvetica Neue"/>
              </a:rPr>
              <a:t>discourse community</a:t>
            </a:r>
            <a:r>
              <a:rPr lang="en-US" dirty="0" smtClean="0">
                <a:solidFill>
                  <a:schemeClr val="tx1"/>
                </a:solidFill>
                <a:latin typeface="Helvetica Neue"/>
              </a:rPr>
              <a:t>’</a:t>
            </a:r>
            <a:endParaRPr lang="en-US" dirty="0">
              <a:solidFill>
                <a:schemeClr val="tx1"/>
              </a:solidFill>
              <a:latin typeface="Helvetica Neue"/>
            </a:endParaRPr>
          </a:p>
        </p:txBody>
      </p:sp>
      <p:pic>
        <p:nvPicPr>
          <p:cNvPr id="14" name="arrow.png" descr="arrow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550" y="2403902"/>
            <a:ext cx="511073" cy="511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arrow.png" descr="arrow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316" y="3341183"/>
            <a:ext cx="511073" cy="511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arrow.png" descr="arrow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159" y="4575636"/>
            <a:ext cx="511073" cy="511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arrow.png" descr="arrow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315" y="5384995"/>
            <a:ext cx="511073" cy="511073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Rectángulo 17"/>
          <p:cNvSpPr/>
          <p:nvPr/>
        </p:nvSpPr>
        <p:spPr>
          <a:xfrm>
            <a:off x="1031883" y="2455043"/>
            <a:ext cx="8130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Helvetica Neue"/>
              </a:rPr>
              <a:t>Language</a:t>
            </a:r>
            <a:r>
              <a:rPr lang="en-US" dirty="0" smtClean="0">
                <a:solidFill>
                  <a:schemeClr val="tx1"/>
                </a:solidFill>
                <a:latin typeface="Helvetica Neue"/>
              </a:rPr>
              <a:t> more interesting and complex when in context (target discourse)</a:t>
            </a:r>
            <a:endParaRPr lang="en-US" dirty="0">
              <a:solidFill>
                <a:schemeClr val="tx1"/>
              </a:solidFill>
              <a:latin typeface="Helvetica Neue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035468" y="1529888"/>
            <a:ext cx="78548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Helvetica Neue"/>
              </a:rPr>
              <a:t>Very precise </a:t>
            </a:r>
            <a:r>
              <a:rPr lang="en-US" b="1" dirty="0" smtClean="0">
                <a:solidFill>
                  <a:schemeClr val="tx1"/>
                </a:solidFill>
                <a:latin typeface="Helvetica Neue"/>
              </a:rPr>
              <a:t>task descriptions</a:t>
            </a:r>
            <a:r>
              <a:rPr lang="en-US" dirty="0" smtClean="0">
                <a:solidFill>
                  <a:schemeClr val="tx1"/>
                </a:solidFill>
                <a:latin typeface="Helvetica Neue"/>
              </a:rPr>
              <a:t>: context, goals, steps, expected outcomes, interconnectedness of tasks</a:t>
            </a:r>
            <a:endParaRPr lang="en-US" dirty="0">
              <a:solidFill>
                <a:schemeClr val="tx1"/>
              </a:solidFill>
              <a:latin typeface="Helvetica Neue"/>
            </a:endParaRPr>
          </a:p>
        </p:txBody>
      </p:sp>
      <p:sp>
        <p:nvSpPr>
          <p:cNvPr id="20" name="Team work"/>
          <p:cNvSpPr txBox="1"/>
          <p:nvPr/>
        </p:nvSpPr>
        <p:spPr>
          <a:xfrm>
            <a:off x="1050623" y="4598266"/>
            <a:ext cx="7857980" cy="883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normAutofit/>
          </a:bodyPr>
          <a:lstStyle>
            <a:lvl1pPr algn="l">
              <a:spcBef>
                <a:spcPts val="4200"/>
              </a:spcBef>
              <a:defRPr sz="2900">
                <a:solidFill>
                  <a:srgbClr val="FFFFFF"/>
                </a:solidFill>
              </a:defRPr>
            </a:lvl1pPr>
          </a:lstStyle>
          <a:p>
            <a:r>
              <a:rPr lang="en-US" sz="2400" dirty="0" smtClean="0">
                <a:solidFill>
                  <a:schemeClr val="tx1"/>
                </a:solidFill>
                <a:latin typeface="Helvetica Neue"/>
              </a:rPr>
              <a:t>Information about </a:t>
            </a:r>
            <a:r>
              <a:rPr lang="en-US" sz="2400" b="1" dirty="0" smtClean="0">
                <a:solidFill>
                  <a:schemeClr val="tx1"/>
                </a:solidFill>
                <a:latin typeface="Helvetica Neue"/>
              </a:rPr>
              <a:t>performance standards</a:t>
            </a:r>
            <a:endParaRPr lang="en-US" sz="2400" b="1" dirty="0">
              <a:solidFill>
                <a:schemeClr val="tx1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43601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18" grpId="0"/>
      <p:bldP spid="19" grpId="0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15249</TotalTime>
  <Words>907</Words>
  <Application>Microsoft Office PowerPoint</Application>
  <PresentationFormat>Presentación en pantalla (4:3)</PresentationFormat>
  <Paragraphs>205</Paragraphs>
  <Slides>23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42" baseType="lpstr">
      <vt:lpstr>Arial Unicode MS</vt:lpstr>
      <vt:lpstr>ＭＳ Ｐゴシック</vt:lpstr>
      <vt:lpstr>Arial</vt:lpstr>
      <vt:lpstr>Calibri</vt:lpstr>
      <vt:lpstr>Candara</vt:lpstr>
      <vt:lpstr>Century Gothic</vt:lpstr>
      <vt:lpstr>DIN Alternate</vt:lpstr>
      <vt:lpstr>GeoSlab703 Lt BT</vt:lpstr>
      <vt:lpstr>Helvetica Neue</vt:lpstr>
      <vt:lpstr>Helvetica Neue Bold Condensed</vt:lpstr>
      <vt:lpstr>Helvetica Neue Medium</vt:lpstr>
      <vt:lpstr>Times New Roman</vt:lpstr>
      <vt:lpstr>TimesNewRomanPSMT</vt:lpstr>
      <vt:lpstr>Tw Cen MT</vt:lpstr>
      <vt:lpstr>Tw Cen MT Condensed</vt:lpstr>
      <vt:lpstr>Verdana</vt:lpstr>
      <vt:lpstr>Wingdings</vt:lpstr>
      <vt:lpstr>Wingdings 3</vt:lpstr>
      <vt:lpstr>Integral</vt:lpstr>
      <vt:lpstr>Presentación de PowerPoint</vt:lpstr>
      <vt:lpstr>Presentación de PowerPoint</vt:lpstr>
      <vt:lpstr>Presentación de PowerPoint</vt:lpstr>
      <vt:lpstr>outline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Renting</dc:creator>
  <cp:lastModifiedBy>Roger Gilabert Guerrero</cp:lastModifiedBy>
  <cp:revision>816</cp:revision>
  <cp:lastPrinted>2009-04-22T19:24:48Z</cp:lastPrinted>
  <dcterms:created xsi:type="dcterms:W3CDTF">2009-06-14T07:05:26Z</dcterms:created>
  <dcterms:modified xsi:type="dcterms:W3CDTF">2019-03-20T11:12:08Z</dcterms:modified>
</cp:coreProperties>
</file>