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Lst>
  <p:notesMasterIdLst>
    <p:notesMasterId r:id="rId52"/>
  </p:notesMasterIdLst>
  <p:sldIdLst>
    <p:sldId id="335" r:id="rId2"/>
    <p:sldId id="312" r:id="rId3"/>
    <p:sldId id="313" r:id="rId4"/>
    <p:sldId id="314" r:id="rId5"/>
    <p:sldId id="336" r:id="rId6"/>
    <p:sldId id="315" r:id="rId7"/>
    <p:sldId id="339" r:id="rId8"/>
    <p:sldId id="340" r:id="rId9"/>
    <p:sldId id="316" r:id="rId10"/>
    <p:sldId id="337" r:id="rId11"/>
    <p:sldId id="317" r:id="rId12"/>
    <p:sldId id="318" r:id="rId13"/>
    <p:sldId id="319" r:id="rId14"/>
    <p:sldId id="320" r:id="rId15"/>
    <p:sldId id="321" r:id="rId16"/>
    <p:sldId id="322" r:id="rId17"/>
    <p:sldId id="323" r:id="rId18"/>
    <p:sldId id="324" r:id="rId19"/>
    <p:sldId id="325" r:id="rId20"/>
    <p:sldId id="326" r:id="rId21"/>
    <p:sldId id="338" r:id="rId22"/>
    <p:sldId id="327" r:id="rId23"/>
    <p:sldId id="261" r:id="rId24"/>
    <p:sldId id="328" r:id="rId25"/>
    <p:sldId id="329" r:id="rId26"/>
    <p:sldId id="259" r:id="rId27"/>
    <p:sldId id="280" r:id="rId28"/>
    <p:sldId id="292" r:id="rId29"/>
    <p:sldId id="293" r:id="rId30"/>
    <p:sldId id="281" r:id="rId31"/>
    <p:sldId id="282" r:id="rId32"/>
    <p:sldId id="283" r:id="rId33"/>
    <p:sldId id="287" r:id="rId34"/>
    <p:sldId id="330" r:id="rId35"/>
    <p:sldId id="263" r:id="rId36"/>
    <p:sldId id="294" r:id="rId37"/>
    <p:sldId id="295" r:id="rId38"/>
    <p:sldId id="307" r:id="rId39"/>
    <p:sldId id="332" r:id="rId40"/>
    <p:sldId id="296" r:id="rId41"/>
    <p:sldId id="334" r:id="rId42"/>
    <p:sldId id="289" r:id="rId43"/>
    <p:sldId id="264" r:id="rId44"/>
    <p:sldId id="333" r:id="rId45"/>
    <p:sldId id="306" r:id="rId46"/>
    <p:sldId id="305" r:id="rId47"/>
    <p:sldId id="301" r:id="rId48"/>
    <p:sldId id="302" r:id="rId49"/>
    <p:sldId id="303" r:id="rId50"/>
    <p:sldId id="331" r:id="rId51"/>
  </p:sldIdLst>
  <p:sldSz cx="9144000" cy="6858000" type="screen4x3"/>
  <p:notesSz cx="6858000" cy="9144000"/>
  <p:embeddedFontLst>
    <p:embeddedFont>
      <p:font typeface="PT Serif" panose="020B0604020202020204" charset="0"/>
      <p:regular r:id="rId53"/>
      <p:bold r:id="rId54"/>
      <p:italic r:id="rId55"/>
      <p:boldItalic r:id="rId56"/>
    </p:embeddedFont>
    <p:embeddedFont>
      <p:font typeface="Montserrat" panose="020B0604020202020204" charset="0"/>
      <p:regular r:id="rId57"/>
      <p:bold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2BF7CA-3EE2-4E68-AB87-9449A88F5BA7}">
  <a:tblStyle styleId="{002BF7CA-3EE2-4E68-AB87-9449A88F5BA7}"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10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Sheet1!$B$2</c:f>
              <c:strCache>
                <c:ptCount val="1"/>
                <c:pt idx="0">
                  <c:v>Subordinate clause per AS-unit</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Sheet1!$C$1:$E$1</c:f>
              <c:strCache>
                <c:ptCount val="3"/>
                <c:pt idx="0">
                  <c:v>Least complex</c:v>
                </c:pt>
                <c:pt idx="1">
                  <c:v>Mid-complex</c:v>
                </c:pt>
                <c:pt idx="2">
                  <c:v>Most complex</c:v>
                </c:pt>
              </c:strCache>
            </c:strRef>
          </c:cat>
          <c:val>
            <c:numRef>
              <c:f>Sheet1!$C$2:$E$2</c:f>
              <c:numCache>
                <c:formatCode>General</c:formatCode>
                <c:ptCount val="3"/>
                <c:pt idx="0">
                  <c:v>0.92</c:v>
                </c:pt>
                <c:pt idx="1">
                  <c:v>1.18</c:v>
                </c:pt>
                <c:pt idx="2">
                  <c:v>0.89</c:v>
                </c:pt>
              </c:numCache>
            </c:numRef>
          </c:val>
          <c:smooth val="0"/>
          <c:extLst>
            <c:ext xmlns:c16="http://schemas.microsoft.com/office/drawing/2014/chart" uri="{C3380CC4-5D6E-409C-BE32-E72D297353CC}">
              <c16:uniqueId val="{00000000-5DA2-4DA1-8523-9FF4F68C14FE}"/>
            </c:ext>
          </c:extLst>
        </c:ser>
        <c:dLbls>
          <c:showLegendKey val="0"/>
          <c:showVal val="1"/>
          <c:showCatName val="0"/>
          <c:showSerName val="0"/>
          <c:showPercent val="0"/>
          <c:showBubbleSize val="0"/>
        </c:dLbls>
        <c:smooth val="0"/>
        <c:axId val="225827664"/>
        <c:axId val="117283136"/>
      </c:lineChart>
      <c:catAx>
        <c:axId val="225827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7283136"/>
        <c:crosses val="autoZero"/>
        <c:auto val="1"/>
        <c:lblAlgn val="ctr"/>
        <c:lblOffset val="100"/>
        <c:noMultiLvlLbl val="0"/>
      </c:catAx>
      <c:valAx>
        <c:axId val="1172831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5827664"/>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79218577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88859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12108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68630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05471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08791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78473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36139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46350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53045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24489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45960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2724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21643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55501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49994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58519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38815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04266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95651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79922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35113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Subtitle">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2600500" y="2720725"/>
            <a:ext cx="5857800" cy="1546500"/>
          </a:xfrm>
          <a:prstGeom prst="rect">
            <a:avLst/>
          </a:prstGeom>
        </p:spPr>
        <p:txBody>
          <a:bodyPr lIns="91425" tIns="91425" rIns="91425" bIns="91425" anchor="b" anchorCtr="0"/>
          <a:lstStyle>
            <a:lvl1pPr lvl="0" algn="l" rtl="0">
              <a:spcBef>
                <a:spcPts val="0"/>
              </a:spcBef>
              <a:buSzPct val="100000"/>
              <a:defRPr sz="3600"/>
            </a:lvl1pPr>
            <a:lvl2pPr lvl="1" algn="l" rtl="0">
              <a:spcBef>
                <a:spcPts val="0"/>
              </a:spcBef>
              <a:buSzPct val="100000"/>
              <a:defRPr sz="3600"/>
            </a:lvl2pPr>
            <a:lvl3pPr lvl="2" algn="l" rtl="0">
              <a:spcBef>
                <a:spcPts val="0"/>
              </a:spcBef>
              <a:buSzPct val="100000"/>
              <a:defRPr sz="3600"/>
            </a:lvl3pPr>
            <a:lvl4pPr lvl="3" algn="l" rtl="0">
              <a:spcBef>
                <a:spcPts val="0"/>
              </a:spcBef>
              <a:buSzPct val="100000"/>
              <a:defRPr sz="3600"/>
            </a:lvl4pPr>
            <a:lvl5pPr lvl="4" algn="l" rtl="0">
              <a:spcBef>
                <a:spcPts val="0"/>
              </a:spcBef>
              <a:buSzPct val="100000"/>
              <a:defRPr sz="3600"/>
            </a:lvl5pPr>
            <a:lvl6pPr lvl="5" algn="l" rtl="0">
              <a:spcBef>
                <a:spcPts val="0"/>
              </a:spcBef>
              <a:buSzPct val="100000"/>
              <a:defRPr sz="3600"/>
            </a:lvl6pPr>
            <a:lvl7pPr lvl="6" algn="l" rtl="0">
              <a:spcBef>
                <a:spcPts val="0"/>
              </a:spcBef>
              <a:buSzPct val="100000"/>
              <a:defRPr sz="3600"/>
            </a:lvl7pPr>
            <a:lvl8pPr lvl="7" algn="l" rtl="0">
              <a:spcBef>
                <a:spcPts val="0"/>
              </a:spcBef>
              <a:buSzPct val="100000"/>
              <a:defRPr sz="3600"/>
            </a:lvl8pPr>
            <a:lvl9pPr lvl="8" algn="l" rtl="0">
              <a:spcBef>
                <a:spcPts val="0"/>
              </a:spcBef>
              <a:buSzPct val="100000"/>
              <a:defRPr sz="3600"/>
            </a:lvl9pPr>
          </a:lstStyle>
          <a:p>
            <a:endParaRPr/>
          </a:p>
        </p:txBody>
      </p:sp>
      <p:sp>
        <p:nvSpPr>
          <p:cNvPr id="13" name="Shape 13"/>
          <p:cNvSpPr txBox="1">
            <a:spLocks noGrp="1"/>
          </p:cNvSpPr>
          <p:nvPr>
            <p:ph type="subTitle" idx="1"/>
          </p:nvPr>
        </p:nvSpPr>
        <p:spPr>
          <a:xfrm>
            <a:off x="2600400" y="4243950"/>
            <a:ext cx="5857800" cy="1046400"/>
          </a:xfrm>
          <a:prstGeom prst="rect">
            <a:avLst/>
          </a:prstGeom>
        </p:spPr>
        <p:txBody>
          <a:bodyPr lIns="91425" tIns="91425" rIns="91425" bIns="91425" anchor="t" anchorCtr="0"/>
          <a:lstStyle>
            <a:lvl1pPr lvl="0" rtl="0">
              <a:spcBef>
                <a:spcPts val="0"/>
              </a:spcBef>
              <a:buClr>
                <a:srgbClr val="8F7B87"/>
              </a:buClr>
              <a:buSzPct val="100000"/>
              <a:buNone/>
              <a:defRPr sz="2400" i="1">
                <a:solidFill>
                  <a:srgbClr val="8F7B87"/>
                </a:solidFill>
              </a:defRPr>
            </a:lvl1pPr>
            <a:lvl2pPr lvl="1" rtl="0">
              <a:spcBef>
                <a:spcPts val="0"/>
              </a:spcBef>
              <a:buClr>
                <a:srgbClr val="8F7B87"/>
              </a:buClr>
              <a:buNone/>
              <a:defRPr i="1">
                <a:solidFill>
                  <a:srgbClr val="8F7B87"/>
                </a:solidFill>
              </a:defRPr>
            </a:lvl2pPr>
            <a:lvl3pPr lvl="2" rtl="0">
              <a:spcBef>
                <a:spcPts val="0"/>
              </a:spcBef>
              <a:buClr>
                <a:srgbClr val="8F7B87"/>
              </a:buClr>
              <a:buNone/>
              <a:defRPr i="1">
                <a:solidFill>
                  <a:srgbClr val="8F7B87"/>
                </a:solidFill>
              </a:defRPr>
            </a:lvl3pPr>
            <a:lvl4pPr lvl="3" rtl="0">
              <a:spcBef>
                <a:spcPts val="0"/>
              </a:spcBef>
              <a:buClr>
                <a:srgbClr val="8F7B87"/>
              </a:buClr>
              <a:buSzPct val="100000"/>
              <a:buNone/>
              <a:defRPr sz="2400" i="1">
                <a:solidFill>
                  <a:srgbClr val="8F7B87"/>
                </a:solidFill>
              </a:defRPr>
            </a:lvl4pPr>
            <a:lvl5pPr lvl="4" rtl="0">
              <a:spcBef>
                <a:spcPts val="0"/>
              </a:spcBef>
              <a:buClr>
                <a:srgbClr val="8F7B87"/>
              </a:buClr>
              <a:buSzPct val="100000"/>
              <a:buNone/>
              <a:defRPr sz="2400" i="1">
                <a:solidFill>
                  <a:srgbClr val="8F7B87"/>
                </a:solidFill>
              </a:defRPr>
            </a:lvl5pPr>
            <a:lvl6pPr lvl="5" rtl="0">
              <a:spcBef>
                <a:spcPts val="0"/>
              </a:spcBef>
              <a:buClr>
                <a:srgbClr val="8F7B87"/>
              </a:buClr>
              <a:buSzPct val="100000"/>
              <a:buNone/>
              <a:defRPr sz="2400" i="1">
                <a:solidFill>
                  <a:srgbClr val="8F7B87"/>
                </a:solidFill>
              </a:defRPr>
            </a:lvl6pPr>
            <a:lvl7pPr lvl="6" rtl="0">
              <a:spcBef>
                <a:spcPts val="0"/>
              </a:spcBef>
              <a:buClr>
                <a:srgbClr val="8F7B87"/>
              </a:buClr>
              <a:buSzPct val="100000"/>
              <a:buNone/>
              <a:defRPr sz="2400" i="1">
                <a:solidFill>
                  <a:srgbClr val="8F7B87"/>
                </a:solidFill>
              </a:defRPr>
            </a:lvl7pPr>
            <a:lvl8pPr lvl="7" rtl="0">
              <a:spcBef>
                <a:spcPts val="0"/>
              </a:spcBef>
              <a:buClr>
                <a:srgbClr val="8F7B87"/>
              </a:buClr>
              <a:buSzPct val="100000"/>
              <a:buNone/>
              <a:defRPr sz="2400" i="1">
                <a:solidFill>
                  <a:srgbClr val="8F7B87"/>
                </a:solidFill>
              </a:defRPr>
            </a:lvl8pPr>
            <a:lvl9pPr lvl="8" rtl="0">
              <a:spcBef>
                <a:spcPts val="0"/>
              </a:spcBef>
              <a:buClr>
                <a:srgbClr val="8F7B87"/>
              </a:buClr>
              <a:buSzPct val="100000"/>
              <a:buNone/>
              <a:defRPr sz="2400" i="1">
                <a:solidFill>
                  <a:srgbClr val="8F7B87"/>
                </a:solidFill>
              </a:defRPr>
            </a:lvl9pPr>
          </a:lstStyle>
          <a:p>
            <a:endParaRPr/>
          </a:p>
        </p:txBody>
      </p:sp>
      <p:cxnSp>
        <p:nvCxnSpPr>
          <p:cNvPr id="14" name="Shape 14"/>
          <p:cNvCxnSpPr/>
          <p:nvPr/>
        </p:nvCxnSpPr>
        <p:spPr>
          <a:xfrm rot="10800000">
            <a:off x="-15990" y="3911347"/>
            <a:ext cx="2476800" cy="0"/>
          </a:xfrm>
          <a:prstGeom prst="straightConnector1">
            <a:avLst/>
          </a:prstGeom>
          <a:noFill/>
          <a:ln w="9525" cap="flat" cmpd="sng">
            <a:solidFill>
              <a:srgbClr val="434343"/>
            </a:solidFill>
            <a:prstDash val="solid"/>
            <a:round/>
            <a:headEnd type="oval" w="lg" len="lg"/>
            <a:tailEnd type="none" w="lg" len="lg"/>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2622900" y="150900"/>
            <a:ext cx="3898199" cy="11430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1" name="Shape 21"/>
          <p:cNvSpPr txBox="1">
            <a:spLocks noGrp="1"/>
          </p:cNvSpPr>
          <p:nvPr>
            <p:ph type="body" idx="1"/>
          </p:nvPr>
        </p:nvSpPr>
        <p:spPr>
          <a:xfrm>
            <a:off x="617100" y="1997950"/>
            <a:ext cx="7909800" cy="42873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cxnSp>
        <p:nvCxnSpPr>
          <p:cNvPr id="22" name="Shape 22"/>
          <p:cNvCxnSpPr/>
          <p:nvPr/>
        </p:nvCxnSpPr>
        <p:spPr>
          <a:xfrm rot="10800000">
            <a:off x="-23700" y="722400"/>
            <a:ext cx="2341800" cy="0"/>
          </a:xfrm>
          <a:prstGeom prst="straightConnector1">
            <a:avLst/>
          </a:prstGeom>
          <a:noFill/>
          <a:ln w="9525" cap="flat" cmpd="sng">
            <a:solidFill>
              <a:srgbClr val="434343"/>
            </a:solidFill>
            <a:prstDash val="solid"/>
            <a:round/>
            <a:headEnd type="oval" w="lg" len="lg"/>
            <a:tailEnd type="none" w="lg" len="lg"/>
          </a:ln>
        </p:spPr>
      </p:cxnSp>
      <p:cxnSp>
        <p:nvCxnSpPr>
          <p:cNvPr id="23" name="Shape 23"/>
          <p:cNvCxnSpPr/>
          <p:nvPr/>
        </p:nvCxnSpPr>
        <p:spPr>
          <a:xfrm>
            <a:off x="6825900" y="722400"/>
            <a:ext cx="2331300" cy="0"/>
          </a:xfrm>
          <a:prstGeom prst="straightConnector1">
            <a:avLst/>
          </a:prstGeom>
          <a:noFill/>
          <a:ln w="9525" cap="flat" cmpd="sng">
            <a:solidFill>
              <a:srgbClr val="434343"/>
            </a:solidFill>
            <a:prstDash val="solid"/>
            <a:round/>
            <a:headEnd type="oval" w="lg" len="lg"/>
            <a:tailEnd type="none" w="lg" len="lg"/>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24"/>
        <p:cNvGrpSpPr/>
        <p:nvPr/>
      </p:nvGrpSpPr>
      <p:grpSpPr>
        <a:xfrm>
          <a:off x="0" y="0"/>
          <a:ext cx="0" cy="0"/>
          <a:chOff x="0" y="0"/>
          <a:chExt cx="0" cy="0"/>
        </a:xfrm>
      </p:grpSpPr>
      <p:sp>
        <p:nvSpPr>
          <p:cNvPr id="25" name="Shape 25"/>
          <p:cNvSpPr txBox="1">
            <a:spLocks noGrp="1"/>
          </p:cNvSpPr>
          <p:nvPr>
            <p:ph type="body" idx="1"/>
          </p:nvPr>
        </p:nvSpPr>
        <p:spPr>
          <a:xfrm>
            <a:off x="626350" y="1997950"/>
            <a:ext cx="3644400" cy="42731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2"/>
          </p:nvPr>
        </p:nvSpPr>
        <p:spPr>
          <a:xfrm>
            <a:off x="4870698" y="1997950"/>
            <a:ext cx="3644400" cy="42731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title"/>
          </p:nvPr>
        </p:nvSpPr>
        <p:spPr>
          <a:xfrm>
            <a:off x="2622900" y="150900"/>
            <a:ext cx="3898199" cy="1143000"/>
          </a:xfrm>
          <a:prstGeom prst="rect">
            <a:avLst/>
          </a:prstGeom>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cxnSp>
        <p:nvCxnSpPr>
          <p:cNvPr id="28" name="Shape 28"/>
          <p:cNvCxnSpPr/>
          <p:nvPr/>
        </p:nvCxnSpPr>
        <p:spPr>
          <a:xfrm rot="10800000">
            <a:off x="-23700" y="722400"/>
            <a:ext cx="2341800" cy="0"/>
          </a:xfrm>
          <a:prstGeom prst="straightConnector1">
            <a:avLst/>
          </a:prstGeom>
          <a:noFill/>
          <a:ln w="9525" cap="flat" cmpd="sng">
            <a:solidFill>
              <a:srgbClr val="434343"/>
            </a:solidFill>
            <a:prstDash val="solid"/>
            <a:round/>
            <a:headEnd type="oval" w="lg" len="lg"/>
            <a:tailEnd type="none" w="lg" len="lg"/>
          </a:ln>
        </p:spPr>
      </p:cxnSp>
      <p:cxnSp>
        <p:nvCxnSpPr>
          <p:cNvPr id="29" name="Shape 29"/>
          <p:cNvCxnSpPr/>
          <p:nvPr/>
        </p:nvCxnSpPr>
        <p:spPr>
          <a:xfrm>
            <a:off x="6825900" y="722400"/>
            <a:ext cx="2331300" cy="0"/>
          </a:xfrm>
          <a:prstGeom prst="straightConnector1">
            <a:avLst/>
          </a:prstGeom>
          <a:noFill/>
          <a:ln w="9525" cap="flat" cmpd="sng">
            <a:solidFill>
              <a:srgbClr val="434343"/>
            </a:solidFill>
            <a:prstDash val="solid"/>
            <a:round/>
            <a:headEnd type="oval" w="lg" len="lg"/>
            <a:tailEnd type="none" w="lg" len="lg"/>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30"/>
        <p:cNvGrpSpPr/>
        <p:nvPr/>
      </p:nvGrpSpPr>
      <p:grpSpPr>
        <a:xfrm>
          <a:off x="0" y="0"/>
          <a:ext cx="0" cy="0"/>
          <a:chOff x="0" y="0"/>
          <a:chExt cx="0" cy="0"/>
        </a:xfrm>
      </p:grpSpPr>
      <p:sp>
        <p:nvSpPr>
          <p:cNvPr id="31" name="Shape 31"/>
          <p:cNvSpPr txBox="1">
            <a:spLocks noGrp="1"/>
          </p:cNvSpPr>
          <p:nvPr>
            <p:ph type="body" idx="1"/>
          </p:nvPr>
        </p:nvSpPr>
        <p:spPr>
          <a:xfrm>
            <a:off x="626350" y="2013800"/>
            <a:ext cx="2547900" cy="4257599"/>
          </a:xfrm>
          <a:prstGeom prst="rect">
            <a:avLst/>
          </a:prstGeom>
        </p:spPr>
        <p:txBody>
          <a:bodyPr lIns="91425" tIns="91425" rIns="91425" bIns="91425" anchor="t" anchorCtr="0"/>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2" name="Shape 32"/>
          <p:cNvSpPr txBox="1">
            <a:spLocks noGrp="1"/>
          </p:cNvSpPr>
          <p:nvPr>
            <p:ph type="body" idx="2"/>
          </p:nvPr>
        </p:nvSpPr>
        <p:spPr>
          <a:xfrm>
            <a:off x="3304737" y="2013800"/>
            <a:ext cx="2547900" cy="4257599"/>
          </a:xfrm>
          <a:prstGeom prst="rect">
            <a:avLst/>
          </a:prstGeom>
        </p:spPr>
        <p:txBody>
          <a:bodyPr lIns="91425" tIns="91425" rIns="91425" bIns="91425" anchor="t" anchorCtr="0"/>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3" name="Shape 33"/>
          <p:cNvSpPr txBox="1">
            <a:spLocks noGrp="1"/>
          </p:cNvSpPr>
          <p:nvPr>
            <p:ph type="body" idx="3"/>
          </p:nvPr>
        </p:nvSpPr>
        <p:spPr>
          <a:xfrm>
            <a:off x="5983124" y="2013800"/>
            <a:ext cx="2547900" cy="4257599"/>
          </a:xfrm>
          <a:prstGeom prst="rect">
            <a:avLst/>
          </a:prstGeom>
        </p:spPr>
        <p:txBody>
          <a:bodyPr lIns="91425" tIns="91425" rIns="91425" bIns="91425" anchor="t" anchorCtr="0"/>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4" name="Shape 34"/>
          <p:cNvSpPr txBox="1">
            <a:spLocks noGrp="1"/>
          </p:cNvSpPr>
          <p:nvPr>
            <p:ph type="title"/>
          </p:nvPr>
        </p:nvSpPr>
        <p:spPr>
          <a:xfrm>
            <a:off x="2622900" y="150900"/>
            <a:ext cx="3898199" cy="1143000"/>
          </a:xfrm>
          <a:prstGeom prst="rect">
            <a:avLst/>
          </a:prstGeom>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cxnSp>
        <p:nvCxnSpPr>
          <p:cNvPr id="35" name="Shape 35"/>
          <p:cNvCxnSpPr/>
          <p:nvPr/>
        </p:nvCxnSpPr>
        <p:spPr>
          <a:xfrm rot="10800000">
            <a:off x="-23700" y="722400"/>
            <a:ext cx="2341800" cy="0"/>
          </a:xfrm>
          <a:prstGeom prst="straightConnector1">
            <a:avLst/>
          </a:prstGeom>
          <a:noFill/>
          <a:ln w="9525" cap="flat" cmpd="sng">
            <a:solidFill>
              <a:srgbClr val="434343"/>
            </a:solidFill>
            <a:prstDash val="solid"/>
            <a:round/>
            <a:headEnd type="oval" w="lg" len="lg"/>
            <a:tailEnd type="none" w="lg" len="lg"/>
          </a:ln>
        </p:spPr>
      </p:cxnSp>
      <p:cxnSp>
        <p:nvCxnSpPr>
          <p:cNvPr id="36" name="Shape 36"/>
          <p:cNvCxnSpPr/>
          <p:nvPr/>
        </p:nvCxnSpPr>
        <p:spPr>
          <a:xfrm>
            <a:off x="6825900" y="722400"/>
            <a:ext cx="2331300" cy="0"/>
          </a:xfrm>
          <a:prstGeom prst="straightConnector1">
            <a:avLst/>
          </a:prstGeom>
          <a:noFill/>
          <a:ln w="9525" cap="flat" cmpd="sng">
            <a:solidFill>
              <a:srgbClr val="434343"/>
            </a:solidFill>
            <a:prstDash val="solid"/>
            <a:round/>
            <a:headEnd type="oval" w="lg" len="lg"/>
            <a:tailEnd type="none" w="lg" len="lg"/>
          </a:ln>
        </p:spPr>
      </p:cxn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2622900" y="274650"/>
            <a:ext cx="3898199" cy="1143000"/>
          </a:xfrm>
          <a:prstGeom prst="rect">
            <a:avLst/>
          </a:prstGeom>
          <a:noFill/>
          <a:ln>
            <a:noFill/>
          </a:ln>
        </p:spPr>
        <p:txBody>
          <a:bodyPr lIns="91425" tIns="91425" rIns="91425" bIns="91425" anchor="ctr" anchorCtr="0"/>
          <a:lstStyle>
            <a:lvl1pPr lvl="0" algn="ctr">
              <a:spcBef>
                <a:spcPts val="0"/>
              </a:spcBef>
              <a:buClr>
                <a:schemeClr val="dk1"/>
              </a:buClr>
              <a:buSzPct val="100000"/>
              <a:buFont typeface="Montserrat"/>
              <a:buNone/>
              <a:defRPr sz="2000" b="1">
                <a:solidFill>
                  <a:schemeClr val="dk1"/>
                </a:solidFill>
                <a:latin typeface="Montserrat"/>
                <a:ea typeface="Montserrat"/>
                <a:cs typeface="Montserrat"/>
                <a:sym typeface="Montserrat"/>
              </a:defRPr>
            </a:lvl1pPr>
            <a:lvl2pPr lvl="1" algn="ctr">
              <a:spcBef>
                <a:spcPts val="0"/>
              </a:spcBef>
              <a:buClr>
                <a:schemeClr val="dk1"/>
              </a:buClr>
              <a:buSzPct val="100000"/>
              <a:buFont typeface="Montserrat"/>
              <a:buNone/>
              <a:defRPr sz="2000" b="1">
                <a:solidFill>
                  <a:schemeClr val="dk1"/>
                </a:solidFill>
                <a:latin typeface="Montserrat"/>
                <a:ea typeface="Montserrat"/>
                <a:cs typeface="Montserrat"/>
                <a:sym typeface="Montserrat"/>
              </a:defRPr>
            </a:lvl2pPr>
            <a:lvl3pPr lvl="2" algn="ctr">
              <a:spcBef>
                <a:spcPts val="0"/>
              </a:spcBef>
              <a:buClr>
                <a:schemeClr val="dk1"/>
              </a:buClr>
              <a:buSzPct val="100000"/>
              <a:buFont typeface="Montserrat"/>
              <a:buNone/>
              <a:defRPr sz="2000" b="1">
                <a:solidFill>
                  <a:schemeClr val="dk1"/>
                </a:solidFill>
                <a:latin typeface="Montserrat"/>
                <a:ea typeface="Montserrat"/>
                <a:cs typeface="Montserrat"/>
                <a:sym typeface="Montserrat"/>
              </a:defRPr>
            </a:lvl3pPr>
            <a:lvl4pPr lvl="3" algn="ctr">
              <a:spcBef>
                <a:spcPts val="0"/>
              </a:spcBef>
              <a:buClr>
                <a:schemeClr val="dk1"/>
              </a:buClr>
              <a:buSzPct val="100000"/>
              <a:buFont typeface="Montserrat"/>
              <a:buNone/>
              <a:defRPr sz="2000" b="1">
                <a:solidFill>
                  <a:schemeClr val="dk1"/>
                </a:solidFill>
                <a:latin typeface="Montserrat"/>
                <a:ea typeface="Montserrat"/>
                <a:cs typeface="Montserrat"/>
                <a:sym typeface="Montserrat"/>
              </a:defRPr>
            </a:lvl4pPr>
            <a:lvl5pPr lvl="4" algn="ctr">
              <a:spcBef>
                <a:spcPts val="0"/>
              </a:spcBef>
              <a:buClr>
                <a:schemeClr val="dk1"/>
              </a:buClr>
              <a:buSzPct val="100000"/>
              <a:buFont typeface="Montserrat"/>
              <a:buNone/>
              <a:defRPr sz="2000" b="1">
                <a:solidFill>
                  <a:schemeClr val="dk1"/>
                </a:solidFill>
                <a:latin typeface="Montserrat"/>
                <a:ea typeface="Montserrat"/>
                <a:cs typeface="Montserrat"/>
                <a:sym typeface="Montserrat"/>
              </a:defRPr>
            </a:lvl5pPr>
            <a:lvl6pPr lvl="5" algn="ctr">
              <a:spcBef>
                <a:spcPts val="0"/>
              </a:spcBef>
              <a:buClr>
                <a:schemeClr val="dk1"/>
              </a:buClr>
              <a:buSzPct val="100000"/>
              <a:buFont typeface="Montserrat"/>
              <a:buNone/>
              <a:defRPr sz="2000" b="1">
                <a:solidFill>
                  <a:schemeClr val="dk1"/>
                </a:solidFill>
                <a:latin typeface="Montserrat"/>
                <a:ea typeface="Montserrat"/>
                <a:cs typeface="Montserrat"/>
                <a:sym typeface="Montserrat"/>
              </a:defRPr>
            </a:lvl6pPr>
            <a:lvl7pPr lvl="6" algn="ctr">
              <a:spcBef>
                <a:spcPts val="0"/>
              </a:spcBef>
              <a:buClr>
                <a:schemeClr val="dk1"/>
              </a:buClr>
              <a:buSzPct val="100000"/>
              <a:buFont typeface="Montserrat"/>
              <a:buNone/>
              <a:defRPr sz="2000" b="1">
                <a:solidFill>
                  <a:schemeClr val="dk1"/>
                </a:solidFill>
                <a:latin typeface="Montserrat"/>
                <a:ea typeface="Montserrat"/>
                <a:cs typeface="Montserrat"/>
                <a:sym typeface="Montserrat"/>
              </a:defRPr>
            </a:lvl7pPr>
            <a:lvl8pPr lvl="7" algn="ctr">
              <a:spcBef>
                <a:spcPts val="0"/>
              </a:spcBef>
              <a:buClr>
                <a:schemeClr val="dk1"/>
              </a:buClr>
              <a:buSzPct val="100000"/>
              <a:buFont typeface="Montserrat"/>
              <a:buNone/>
              <a:defRPr sz="2000" b="1">
                <a:solidFill>
                  <a:schemeClr val="dk1"/>
                </a:solidFill>
                <a:latin typeface="Montserrat"/>
                <a:ea typeface="Montserrat"/>
                <a:cs typeface="Montserrat"/>
                <a:sym typeface="Montserrat"/>
              </a:defRPr>
            </a:lvl8pPr>
            <a:lvl9pPr lvl="8" algn="ctr">
              <a:spcBef>
                <a:spcPts val="0"/>
              </a:spcBef>
              <a:buClr>
                <a:schemeClr val="dk1"/>
              </a:buClr>
              <a:buSzPct val="100000"/>
              <a:buFont typeface="Montserrat"/>
              <a:buNone/>
              <a:defRPr sz="2000" b="1">
                <a:solidFill>
                  <a:schemeClr val="dk1"/>
                </a:solidFill>
                <a:latin typeface="Montserrat"/>
                <a:ea typeface="Montserrat"/>
                <a:cs typeface="Montserrat"/>
                <a:sym typeface="Montserrat"/>
              </a:defRPr>
            </a:lvl9pPr>
          </a:lstStyle>
          <a:p>
            <a:endParaRPr/>
          </a:p>
        </p:txBody>
      </p:sp>
      <p:sp>
        <p:nvSpPr>
          <p:cNvPr id="7" name="Shape 7"/>
          <p:cNvSpPr txBox="1">
            <a:spLocks noGrp="1"/>
          </p:cNvSpPr>
          <p:nvPr>
            <p:ph type="body" idx="1"/>
          </p:nvPr>
        </p:nvSpPr>
        <p:spPr>
          <a:xfrm>
            <a:off x="617100" y="1997950"/>
            <a:ext cx="7909800" cy="4287300"/>
          </a:xfrm>
          <a:prstGeom prst="rect">
            <a:avLst/>
          </a:prstGeom>
          <a:noFill/>
          <a:ln>
            <a:noFill/>
          </a:ln>
        </p:spPr>
        <p:txBody>
          <a:bodyPr lIns="91425" tIns="91425" rIns="91425" bIns="91425" anchor="t" anchorCtr="0"/>
          <a:lstStyle>
            <a:lvl1pPr lvl="0">
              <a:lnSpc>
                <a:spcPct val="115000"/>
              </a:lnSpc>
              <a:spcBef>
                <a:spcPts val="600"/>
              </a:spcBef>
              <a:buClr>
                <a:schemeClr val="dk1"/>
              </a:buClr>
              <a:buSzPct val="100000"/>
              <a:buFont typeface="PT Serif"/>
              <a:buChar char="○"/>
              <a:defRPr sz="3000">
                <a:solidFill>
                  <a:schemeClr val="dk1"/>
                </a:solidFill>
                <a:latin typeface="PT Serif"/>
                <a:ea typeface="PT Serif"/>
                <a:cs typeface="PT Serif"/>
                <a:sym typeface="PT Serif"/>
              </a:defRPr>
            </a:lvl1pPr>
            <a:lvl2pPr lvl="1">
              <a:lnSpc>
                <a:spcPct val="115000"/>
              </a:lnSpc>
              <a:spcBef>
                <a:spcPts val="480"/>
              </a:spcBef>
              <a:buClr>
                <a:schemeClr val="dk1"/>
              </a:buClr>
              <a:buSzPct val="100000"/>
              <a:buFont typeface="PT Serif"/>
              <a:buChar char="□"/>
              <a:defRPr sz="2400">
                <a:solidFill>
                  <a:schemeClr val="dk1"/>
                </a:solidFill>
                <a:latin typeface="PT Serif"/>
                <a:ea typeface="PT Serif"/>
                <a:cs typeface="PT Serif"/>
                <a:sym typeface="PT Serif"/>
              </a:defRPr>
            </a:lvl2pPr>
            <a:lvl3pPr lvl="2">
              <a:lnSpc>
                <a:spcPct val="115000"/>
              </a:lnSpc>
              <a:spcBef>
                <a:spcPts val="480"/>
              </a:spcBef>
              <a:buClr>
                <a:schemeClr val="dk1"/>
              </a:buClr>
              <a:buSzPct val="100000"/>
              <a:buFont typeface="PT Serif"/>
              <a:buChar char="○"/>
              <a:defRPr sz="2400">
                <a:solidFill>
                  <a:schemeClr val="dk1"/>
                </a:solidFill>
                <a:latin typeface="PT Serif"/>
                <a:ea typeface="PT Serif"/>
                <a:cs typeface="PT Serif"/>
                <a:sym typeface="PT Serif"/>
              </a:defRPr>
            </a:lvl3pPr>
            <a:lvl4pPr lvl="3">
              <a:lnSpc>
                <a:spcPct val="115000"/>
              </a:lnSpc>
              <a:spcBef>
                <a:spcPts val="360"/>
              </a:spcBef>
              <a:buClr>
                <a:schemeClr val="dk1"/>
              </a:buClr>
              <a:buSzPct val="100000"/>
              <a:buFont typeface="PT Serif"/>
              <a:buChar char="□"/>
              <a:defRPr sz="1800">
                <a:solidFill>
                  <a:schemeClr val="dk1"/>
                </a:solidFill>
                <a:latin typeface="PT Serif"/>
                <a:ea typeface="PT Serif"/>
                <a:cs typeface="PT Serif"/>
                <a:sym typeface="PT Serif"/>
              </a:defRPr>
            </a:lvl4pPr>
            <a:lvl5pPr lvl="4">
              <a:lnSpc>
                <a:spcPct val="115000"/>
              </a:lnSpc>
              <a:spcBef>
                <a:spcPts val="360"/>
              </a:spcBef>
              <a:buClr>
                <a:schemeClr val="dk1"/>
              </a:buClr>
              <a:buSzPct val="100000"/>
              <a:buFont typeface="PT Serif"/>
              <a:defRPr sz="1800">
                <a:solidFill>
                  <a:schemeClr val="dk1"/>
                </a:solidFill>
                <a:latin typeface="PT Serif"/>
                <a:ea typeface="PT Serif"/>
                <a:cs typeface="PT Serif"/>
                <a:sym typeface="PT Serif"/>
              </a:defRPr>
            </a:lvl5pPr>
            <a:lvl6pPr lvl="5">
              <a:lnSpc>
                <a:spcPct val="115000"/>
              </a:lnSpc>
              <a:spcBef>
                <a:spcPts val="360"/>
              </a:spcBef>
              <a:buClr>
                <a:schemeClr val="dk1"/>
              </a:buClr>
              <a:buSzPct val="100000"/>
              <a:buFont typeface="PT Serif"/>
              <a:defRPr sz="1800">
                <a:solidFill>
                  <a:schemeClr val="dk1"/>
                </a:solidFill>
                <a:latin typeface="PT Serif"/>
                <a:ea typeface="PT Serif"/>
                <a:cs typeface="PT Serif"/>
                <a:sym typeface="PT Serif"/>
              </a:defRPr>
            </a:lvl6pPr>
            <a:lvl7pPr lvl="6">
              <a:lnSpc>
                <a:spcPct val="115000"/>
              </a:lnSpc>
              <a:spcBef>
                <a:spcPts val="360"/>
              </a:spcBef>
              <a:buClr>
                <a:schemeClr val="dk1"/>
              </a:buClr>
              <a:buSzPct val="100000"/>
              <a:buFont typeface="PT Serif"/>
              <a:defRPr sz="1800">
                <a:solidFill>
                  <a:schemeClr val="dk1"/>
                </a:solidFill>
                <a:latin typeface="PT Serif"/>
                <a:ea typeface="PT Serif"/>
                <a:cs typeface="PT Serif"/>
                <a:sym typeface="PT Serif"/>
              </a:defRPr>
            </a:lvl7pPr>
            <a:lvl8pPr lvl="7">
              <a:lnSpc>
                <a:spcPct val="115000"/>
              </a:lnSpc>
              <a:spcBef>
                <a:spcPts val="360"/>
              </a:spcBef>
              <a:buClr>
                <a:schemeClr val="dk1"/>
              </a:buClr>
              <a:buSzPct val="100000"/>
              <a:buFont typeface="PT Serif"/>
              <a:defRPr sz="1800">
                <a:solidFill>
                  <a:schemeClr val="dk1"/>
                </a:solidFill>
                <a:latin typeface="PT Serif"/>
                <a:ea typeface="PT Serif"/>
                <a:cs typeface="PT Serif"/>
                <a:sym typeface="PT Serif"/>
              </a:defRPr>
            </a:lvl8pPr>
            <a:lvl9pPr lvl="8">
              <a:lnSpc>
                <a:spcPct val="115000"/>
              </a:lnSpc>
              <a:spcBef>
                <a:spcPts val="360"/>
              </a:spcBef>
              <a:buClr>
                <a:schemeClr val="dk1"/>
              </a:buClr>
              <a:buSzPct val="100000"/>
              <a:buFont typeface="PT Serif"/>
              <a:defRPr sz="1800">
                <a:solidFill>
                  <a:schemeClr val="dk1"/>
                </a:solidFill>
                <a:latin typeface="PT Serif"/>
                <a:ea typeface="PT Serif"/>
                <a:cs typeface="PT Serif"/>
                <a:sym typeface="PT Serif"/>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doi.org/10.1177/1362168818813668"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pPr>
              <a:buNone/>
            </a:pPr>
            <a:endParaRPr lang="en-US" sz="4000" b="1" dirty="0" smtClean="0"/>
          </a:p>
          <a:p>
            <a:pPr>
              <a:buNone/>
            </a:pPr>
            <a:r>
              <a:rPr lang="en-US" sz="4000" b="1" dirty="0" smtClean="0"/>
              <a:t>Complexity in the design and     sequencing of pedagogic tasks</a:t>
            </a:r>
          </a:p>
          <a:p>
            <a:pPr>
              <a:buNone/>
            </a:pPr>
            <a:endParaRPr lang="en-US" dirty="0"/>
          </a:p>
          <a:p>
            <a:pPr>
              <a:buNone/>
            </a:pPr>
            <a:r>
              <a:rPr lang="en-US" b="1" dirty="0" smtClean="0"/>
              <a:t>			Mike Long</a:t>
            </a:r>
          </a:p>
          <a:p>
            <a:pPr>
              <a:buNone/>
            </a:pPr>
            <a:r>
              <a:rPr lang="en-US" b="1" dirty="0" smtClean="0"/>
              <a:t>		University of Maryland</a:t>
            </a:r>
            <a:endParaRPr lang="en-US" b="1" dirty="0"/>
          </a:p>
        </p:txBody>
      </p:sp>
    </p:spTree>
    <p:extLst>
      <p:ext uri="{BB962C8B-B14F-4D97-AF65-F5344CB8AC3E}">
        <p14:creationId xmlns:p14="http://schemas.microsoft.com/office/powerpoint/2010/main" val="3890014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pPr>
              <a:buNone/>
            </a:pPr>
            <a:r>
              <a:rPr lang="en-US" dirty="0"/>
              <a:t>PT7: They observe FA - passenger exchanges, with some items unavailable (‘I’m </a:t>
            </a:r>
            <a:r>
              <a:rPr lang="en-US" dirty="0" smtClean="0"/>
              <a:t>sorry. We’re </a:t>
            </a:r>
            <a:r>
              <a:rPr lang="en-US" dirty="0"/>
              <a:t>out of X.’ ‘Would you like Y, instead?’ ‘I can offer you Y, instead</a:t>
            </a:r>
            <a:r>
              <a:rPr lang="en-US" dirty="0" smtClean="0"/>
              <a:t>.’)</a:t>
            </a:r>
          </a:p>
          <a:p>
            <a:pPr>
              <a:buNone/>
            </a:pPr>
            <a:endParaRPr lang="en-US" dirty="0"/>
          </a:p>
          <a:p>
            <a:pPr>
              <a:buNone/>
            </a:pPr>
            <a:r>
              <a:rPr lang="en-US" dirty="0"/>
              <a:t>PT8: They take FA turns in such exchanges</a:t>
            </a:r>
          </a:p>
          <a:p>
            <a:pPr>
              <a:buNone/>
            </a:pPr>
            <a:endParaRPr lang="en-US" dirty="0"/>
          </a:p>
        </p:txBody>
      </p:sp>
    </p:spTree>
    <p:extLst>
      <p:ext uri="{BB962C8B-B14F-4D97-AF65-F5344CB8AC3E}">
        <p14:creationId xmlns:p14="http://schemas.microsoft.com/office/powerpoint/2010/main" val="161281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pPr>
              <a:buNone/>
            </a:pPr>
            <a:r>
              <a:rPr lang="en-US" dirty="0" smtClean="0"/>
              <a:t>PT9: Exit task – Full simulation/role play</a:t>
            </a:r>
          </a:p>
          <a:p>
            <a:pPr>
              <a:buNone/>
            </a:pPr>
            <a:endParaRPr lang="en-US" dirty="0"/>
          </a:p>
          <a:p>
            <a:pPr>
              <a:buNone/>
            </a:pPr>
            <a:r>
              <a:rPr lang="en-US" dirty="0" smtClean="0"/>
              <a:t>Trainee FAs are scored pass/fail according to whether they provide the correct items to passengers, i.e., using </a:t>
            </a:r>
            <a:r>
              <a:rPr lang="en-US" b="1" dirty="0" smtClean="0"/>
              <a:t>objective, behavioral outcomes</a:t>
            </a:r>
            <a:r>
              <a:rPr lang="en-US" dirty="0" smtClean="0"/>
              <a:t>, and probably also according to their use of an appropriate level of politeness, use of apology formulae, etc.</a:t>
            </a:r>
            <a:endParaRPr lang="en-US" dirty="0"/>
          </a:p>
        </p:txBody>
      </p:sp>
    </p:spTree>
    <p:extLst>
      <p:ext uri="{BB962C8B-B14F-4D97-AF65-F5344CB8AC3E}">
        <p14:creationId xmlns:p14="http://schemas.microsoft.com/office/powerpoint/2010/main" val="3906617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Simply the task, elaborate the language</a:t>
            </a:r>
            <a:endParaRPr lang="en-US" dirty="0"/>
          </a:p>
        </p:txBody>
      </p:sp>
      <p:sp>
        <p:nvSpPr>
          <p:cNvPr id="3" name="Text Placeholder 2"/>
          <p:cNvSpPr>
            <a:spLocks noGrp="1"/>
          </p:cNvSpPr>
          <p:nvPr>
            <p:ph type="body" idx="1"/>
          </p:nvPr>
        </p:nvSpPr>
        <p:spPr/>
        <p:txBody>
          <a:bodyPr/>
          <a:lstStyle/>
          <a:p>
            <a:pPr>
              <a:buNone/>
            </a:pPr>
            <a:r>
              <a:rPr lang="en-US" b="1" dirty="0" smtClean="0"/>
              <a:t>Traffic accident:</a:t>
            </a:r>
            <a:r>
              <a:rPr lang="en-US" dirty="0" smtClean="0"/>
              <a:t> </a:t>
            </a:r>
            <a:r>
              <a:rPr lang="en-US" b="1" dirty="0" smtClean="0"/>
              <a:t>Four input possibilities</a:t>
            </a:r>
          </a:p>
          <a:p>
            <a:pPr>
              <a:buNone/>
            </a:pPr>
            <a:endParaRPr lang="en-US" b="1" dirty="0" smtClean="0"/>
          </a:p>
          <a:p>
            <a:pPr>
              <a:buNone/>
            </a:pPr>
            <a:r>
              <a:rPr lang="en-US" b="1" dirty="0" smtClean="0"/>
              <a:t>1. Genuine</a:t>
            </a:r>
          </a:p>
          <a:p>
            <a:pPr>
              <a:buNone/>
            </a:pPr>
            <a:endParaRPr lang="en-US" dirty="0"/>
          </a:p>
          <a:p>
            <a:pPr>
              <a:buNone/>
            </a:pPr>
            <a:r>
              <a:rPr lang="en-US" dirty="0"/>
              <a:t>The only </a:t>
            </a:r>
            <a:r>
              <a:rPr lang="en-US" b="1" dirty="0"/>
              <a:t>witness</a:t>
            </a:r>
            <a:r>
              <a:rPr lang="en-US" dirty="0"/>
              <a:t> just </a:t>
            </a:r>
            <a:r>
              <a:rPr lang="en-US" b="1" dirty="0"/>
              <a:t>caught a glimpse</a:t>
            </a:r>
            <a:r>
              <a:rPr lang="en-US" dirty="0"/>
              <a:t> of the driver as he </a:t>
            </a:r>
            <a:r>
              <a:rPr lang="en-US" b="1" dirty="0"/>
              <a:t>fled the scene</a:t>
            </a:r>
            <a:r>
              <a:rPr lang="en-US" dirty="0"/>
              <a:t>, so she could only provide the police with </a:t>
            </a:r>
            <a:r>
              <a:rPr lang="en-US" b="1" dirty="0"/>
              <a:t>a rough description</a:t>
            </a:r>
            <a:r>
              <a:rPr lang="en-US" dirty="0"/>
              <a:t>.</a:t>
            </a:r>
          </a:p>
          <a:p>
            <a:pPr>
              <a:buNone/>
            </a:pPr>
            <a:endParaRPr lang="en-US" dirty="0"/>
          </a:p>
          <a:p>
            <a:pPr>
              <a:buNone/>
            </a:pPr>
            <a:endParaRPr lang="en-US" dirty="0"/>
          </a:p>
        </p:txBody>
      </p:sp>
    </p:spTree>
    <p:extLst>
      <p:ext uri="{BB962C8B-B14F-4D97-AF65-F5344CB8AC3E}">
        <p14:creationId xmlns:p14="http://schemas.microsoft.com/office/powerpoint/2010/main" val="497343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pPr>
              <a:buNone/>
            </a:pPr>
            <a:r>
              <a:rPr lang="en-US" b="1" dirty="0" smtClean="0"/>
              <a:t>2. Simplified</a:t>
            </a:r>
          </a:p>
          <a:p>
            <a:pPr>
              <a:buNone/>
            </a:pPr>
            <a:endParaRPr lang="en-US" dirty="0"/>
          </a:p>
          <a:p>
            <a:pPr>
              <a:buNone/>
            </a:pPr>
            <a:r>
              <a:rPr lang="en-US" dirty="0"/>
              <a:t>A woman was the only person who saw the accident. She saw the driver for only a moment. The driver did not stop. He immediately drove away fast. The woman could only tell the police a little about him. </a:t>
            </a:r>
          </a:p>
          <a:p>
            <a:endParaRPr lang="en-US" dirty="0"/>
          </a:p>
        </p:txBody>
      </p:sp>
    </p:spTree>
    <p:extLst>
      <p:ext uri="{BB962C8B-B14F-4D97-AF65-F5344CB8AC3E}">
        <p14:creationId xmlns:p14="http://schemas.microsoft.com/office/powerpoint/2010/main" val="3884169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pPr>
              <a:buNone/>
            </a:pPr>
            <a:r>
              <a:rPr lang="en-US" b="1" dirty="0" smtClean="0"/>
              <a:t>3. Elaborated</a:t>
            </a:r>
          </a:p>
          <a:p>
            <a:pPr>
              <a:buNone/>
            </a:pPr>
            <a:endParaRPr lang="en-US" dirty="0"/>
          </a:p>
          <a:p>
            <a:pPr>
              <a:buNone/>
            </a:pPr>
            <a:r>
              <a:rPr lang="en-US" dirty="0" smtClean="0"/>
              <a:t>The </a:t>
            </a:r>
            <a:r>
              <a:rPr lang="en-US" dirty="0"/>
              <a:t>only person who saw the accident, the only </a:t>
            </a:r>
            <a:r>
              <a:rPr lang="en-US" b="1" dirty="0"/>
              <a:t>witness</a:t>
            </a:r>
            <a:r>
              <a:rPr lang="en-US" dirty="0"/>
              <a:t>, was a woman. She only </a:t>
            </a:r>
            <a:r>
              <a:rPr lang="en-US" b="1" dirty="0"/>
              <a:t>caught a glimpse </a:t>
            </a:r>
            <a:r>
              <a:rPr lang="en-US" dirty="0"/>
              <a:t>of the driver, just saw him for a moment, because he </a:t>
            </a:r>
            <a:r>
              <a:rPr lang="en-US" b="1" dirty="0"/>
              <a:t>fled the scene</a:t>
            </a:r>
            <a:r>
              <a:rPr lang="en-US" dirty="0"/>
              <a:t>, driving away fast without stopping, so she could only provide the police with </a:t>
            </a:r>
            <a:r>
              <a:rPr lang="en-US" b="1" dirty="0"/>
              <a:t>a rough description</a:t>
            </a:r>
            <a:r>
              <a:rPr lang="en-US" dirty="0"/>
              <a:t> of him, not an accurate one.</a:t>
            </a:r>
          </a:p>
          <a:p>
            <a:pPr>
              <a:buNone/>
            </a:pPr>
            <a:endParaRPr lang="en-US" dirty="0"/>
          </a:p>
        </p:txBody>
      </p:sp>
    </p:spTree>
    <p:extLst>
      <p:ext uri="{BB962C8B-B14F-4D97-AF65-F5344CB8AC3E}">
        <p14:creationId xmlns:p14="http://schemas.microsoft.com/office/powerpoint/2010/main" val="2449529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pPr>
              <a:buNone/>
            </a:pPr>
            <a:r>
              <a:rPr lang="en-US" b="1" dirty="0" smtClean="0"/>
              <a:t>4. Modified elaborated</a:t>
            </a:r>
          </a:p>
          <a:p>
            <a:pPr>
              <a:buNone/>
            </a:pPr>
            <a:endParaRPr lang="en-US" dirty="0"/>
          </a:p>
          <a:p>
            <a:pPr>
              <a:buNone/>
            </a:pPr>
            <a:r>
              <a:rPr lang="en-US" dirty="0" smtClean="0"/>
              <a:t>The </a:t>
            </a:r>
            <a:r>
              <a:rPr lang="en-US" dirty="0"/>
              <a:t>only person who saw the accident, the only </a:t>
            </a:r>
            <a:r>
              <a:rPr lang="en-US" b="1" dirty="0"/>
              <a:t>witness</a:t>
            </a:r>
            <a:r>
              <a:rPr lang="en-US" dirty="0"/>
              <a:t>, was a woman. She only </a:t>
            </a:r>
            <a:r>
              <a:rPr lang="en-US" b="1" dirty="0"/>
              <a:t>caught a glimpse</a:t>
            </a:r>
            <a:r>
              <a:rPr lang="en-US" dirty="0"/>
              <a:t> of the driver, just saw him for a moment, because he </a:t>
            </a:r>
            <a:r>
              <a:rPr lang="en-US" b="1" dirty="0"/>
              <a:t>fled the scene</a:t>
            </a:r>
            <a:r>
              <a:rPr lang="en-US" dirty="0"/>
              <a:t>, driving away fast without stopping. As a result, she could only provide the police with </a:t>
            </a:r>
            <a:r>
              <a:rPr lang="en-US" b="1" dirty="0"/>
              <a:t>a rough description</a:t>
            </a:r>
            <a:r>
              <a:rPr lang="en-US" dirty="0"/>
              <a:t> of him, not an accurate one</a:t>
            </a:r>
            <a:r>
              <a:rPr lang="en-US" b="1" dirty="0"/>
              <a:t>. </a:t>
            </a:r>
            <a:endParaRPr lang="en-US" dirty="0"/>
          </a:p>
          <a:p>
            <a:endParaRPr lang="en-US" dirty="0"/>
          </a:p>
        </p:txBody>
      </p:sp>
    </p:spTree>
    <p:extLst>
      <p:ext uri="{BB962C8B-B14F-4D97-AF65-F5344CB8AC3E}">
        <p14:creationId xmlns:p14="http://schemas.microsoft.com/office/powerpoint/2010/main" val="2860174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SSARC model (Robinson, 2010)</a:t>
            </a:r>
            <a:endParaRPr lang="en-US" dirty="0"/>
          </a:p>
        </p:txBody>
      </p:sp>
      <p:sp>
        <p:nvSpPr>
          <p:cNvPr id="3" name="Text Placeholder 2"/>
          <p:cNvSpPr>
            <a:spLocks noGrp="1"/>
          </p:cNvSpPr>
          <p:nvPr>
            <p:ph type="body" idx="1"/>
          </p:nvPr>
        </p:nvSpPr>
        <p:spPr/>
        <p:txBody>
          <a:bodyPr/>
          <a:lstStyle/>
          <a:p>
            <a:pPr>
              <a:buNone/>
            </a:pPr>
            <a:r>
              <a:rPr lang="en-US" dirty="0" smtClean="0"/>
              <a:t>Sequence resource-directing </a:t>
            </a:r>
            <a:r>
              <a:rPr lang="en-US" dirty="0"/>
              <a:t>before resource-dispersing </a:t>
            </a:r>
            <a:r>
              <a:rPr lang="en-US" dirty="0" smtClean="0"/>
              <a:t>PTs</a:t>
            </a:r>
          </a:p>
          <a:p>
            <a:pPr>
              <a:buNone/>
            </a:pPr>
            <a:endParaRPr lang="en-US" dirty="0"/>
          </a:p>
          <a:p>
            <a:pPr>
              <a:buNone/>
            </a:pPr>
            <a:r>
              <a:rPr lang="en-US" dirty="0" err="1" smtClean="0"/>
              <a:t>Malicka</a:t>
            </a:r>
            <a:r>
              <a:rPr lang="en-US" dirty="0"/>
              <a:t>, </a:t>
            </a:r>
            <a:r>
              <a:rPr lang="en-US" dirty="0" smtClean="0"/>
              <a:t>A. (2018</a:t>
            </a:r>
            <a:r>
              <a:rPr lang="en-US" dirty="0"/>
              <a:t>). The role of task sequencing in fluency, accuracy, and complexity: Investigating the SSARC model of pedagogic task sequencing. </a:t>
            </a:r>
            <a:r>
              <a:rPr lang="en-US" i="1" dirty="0"/>
              <a:t>Language Teaching Research</a:t>
            </a:r>
            <a:r>
              <a:rPr lang="en-US" dirty="0"/>
              <a:t> </a:t>
            </a:r>
            <a:r>
              <a:rPr lang="en-US" u="sng" dirty="0">
                <a:hlinkClick r:id="rId2"/>
              </a:rPr>
              <a:t>https://doi.org/10.1177/1362168818813668</a:t>
            </a:r>
            <a:endParaRPr lang="en-US" dirty="0"/>
          </a:p>
          <a:p>
            <a:pPr>
              <a:buNone/>
            </a:pPr>
            <a:endParaRPr lang="en-US" dirty="0"/>
          </a:p>
          <a:p>
            <a:pPr>
              <a:buNone/>
            </a:pPr>
            <a:endParaRPr lang="en-US" dirty="0"/>
          </a:p>
        </p:txBody>
      </p:sp>
    </p:spTree>
    <p:extLst>
      <p:ext uri="{BB962C8B-B14F-4D97-AF65-F5344CB8AC3E}">
        <p14:creationId xmlns:p14="http://schemas.microsoft.com/office/powerpoint/2010/main" val="2068436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Resource-directing features</a:t>
            </a:r>
            <a:endParaRPr lang="en-US" dirty="0"/>
          </a:p>
        </p:txBody>
      </p:sp>
      <p:sp>
        <p:nvSpPr>
          <p:cNvPr id="3" name="Text Placeholder 2"/>
          <p:cNvSpPr>
            <a:spLocks noGrp="1"/>
          </p:cNvSpPr>
          <p:nvPr>
            <p:ph type="body" idx="1"/>
          </p:nvPr>
        </p:nvSpPr>
        <p:spPr/>
        <p:txBody>
          <a:bodyPr/>
          <a:lstStyle/>
          <a:p>
            <a:pPr>
              <a:buNone/>
            </a:pPr>
            <a:r>
              <a:rPr lang="en-US" dirty="0"/>
              <a:t>M</a:t>
            </a:r>
            <a:r>
              <a:rPr lang="en-US" dirty="0" smtClean="0"/>
              <a:t>ore elements/steps</a:t>
            </a:r>
            <a:r>
              <a:rPr lang="en-US" dirty="0"/>
              <a:t>, greater </a:t>
            </a:r>
            <a:r>
              <a:rPr lang="en-US" dirty="0" smtClean="0"/>
              <a:t>item similarity, </a:t>
            </a:r>
            <a:r>
              <a:rPr lang="en-US" dirty="0"/>
              <a:t>heavier reasoning demands, there-and-then (displaced time and space/context-</a:t>
            </a:r>
            <a:r>
              <a:rPr lang="en-US" dirty="0" err="1"/>
              <a:t>disembedded</a:t>
            </a:r>
            <a:r>
              <a:rPr lang="en-US" dirty="0" smtClean="0"/>
              <a:t>), etc. </a:t>
            </a:r>
            <a:r>
              <a:rPr lang="en-US" sz="4000" b="1" dirty="0" smtClean="0"/>
              <a:t>=&gt;</a:t>
            </a:r>
            <a:r>
              <a:rPr lang="en-US" dirty="0" smtClean="0"/>
              <a:t> increase </a:t>
            </a:r>
            <a:r>
              <a:rPr lang="en-US" dirty="0"/>
              <a:t>cognitive task </a:t>
            </a:r>
            <a:r>
              <a:rPr lang="en-US" dirty="0" smtClean="0"/>
              <a:t>demands </a:t>
            </a:r>
            <a:r>
              <a:rPr lang="en-US" sz="4000" b="1" dirty="0" smtClean="0"/>
              <a:t>=&gt;</a:t>
            </a:r>
            <a:r>
              <a:rPr lang="en-US" dirty="0" smtClean="0"/>
              <a:t> learners </a:t>
            </a:r>
            <a:r>
              <a:rPr lang="en-US" dirty="0"/>
              <a:t>attend more closely to linguistic features (e.g., </a:t>
            </a:r>
            <a:r>
              <a:rPr lang="en-US" dirty="0" smtClean="0"/>
              <a:t>use more </a:t>
            </a:r>
            <a:r>
              <a:rPr lang="en-US" dirty="0"/>
              <a:t>modifiers or RCs to differentiate items) </a:t>
            </a:r>
            <a:r>
              <a:rPr lang="en-US" sz="4000" b="1" i="1" dirty="0"/>
              <a:t>=&gt;</a:t>
            </a:r>
            <a:r>
              <a:rPr lang="en-US" i="1" dirty="0"/>
              <a:t> greater accuracy and complexity</a:t>
            </a:r>
            <a:endParaRPr lang="en-US" dirty="0"/>
          </a:p>
          <a:p>
            <a:pPr>
              <a:buNone/>
            </a:pPr>
            <a:endParaRPr lang="en-US" dirty="0"/>
          </a:p>
        </p:txBody>
      </p:sp>
    </p:spTree>
    <p:extLst>
      <p:ext uri="{BB962C8B-B14F-4D97-AF65-F5344CB8AC3E}">
        <p14:creationId xmlns:p14="http://schemas.microsoft.com/office/powerpoint/2010/main" val="1725389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Resource dispersing/depleting features</a:t>
            </a:r>
            <a:endParaRPr lang="en-US" dirty="0"/>
          </a:p>
        </p:txBody>
      </p:sp>
      <p:sp>
        <p:nvSpPr>
          <p:cNvPr id="3" name="Text Placeholder 2"/>
          <p:cNvSpPr>
            <a:spLocks noGrp="1"/>
          </p:cNvSpPr>
          <p:nvPr>
            <p:ph type="body" idx="1"/>
          </p:nvPr>
        </p:nvSpPr>
        <p:spPr>
          <a:xfrm>
            <a:off x="591933" y="2014728"/>
            <a:ext cx="7909800" cy="4287300"/>
          </a:xfrm>
        </p:spPr>
        <p:txBody>
          <a:bodyPr/>
          <a:lstStyle/>
          <a:p>
            <a:pPr>
              <a:buNone/>
            </a:pPr>
            <a:r>
              <a:rPr lang="en-US" dirty="0"/>
              <a:t>+/- planning time, task familiarity/prior knowledge, +/- single task, +/- task </a:t>
            </a:r>
            <a:r>
              <a:rPr lang="en-US" dirty="0" smtClean="0"/>
              <a:t>structure  </a:t>
            </a:r>
            <a:r>
              <a:rPr lang="en-US" sz="4000" b="1" dirty="0" smtClean="0"/>
              <a:t>=&gt;</a:t>
            </a:r>
            <a:r>
              <a:rPr lang="en-US" dirty="0" smtClean="0"/>
              <a:t> learners divide </a:t>
            </a:r>
            <a:r>
              <a:rPr lang="en-US" dirty="0"/>
              <a:t>their attentional resources </a:t>
            </a:r>
            <a:r>
              <a:rPr lang="en-US" dirty="0" smtClean="0"/>
              <a:t>to multi-task, </a:t>
            </a:r>
            <a:r>
              <a:rPr lang="en-US" dirty="0"/>
              <a:t>e.g., taking notes while listening to a lecture or </a:t>
            </a:r>
            <a:r>
              <a:rPr lang="en-US" dirty="0" smtClean="0"/>
              <a:t>talking on </a:t>
            </a:r>
            <a:r>
              <a:rPr lang="en-US" dirty="0"/>
              <a:t>the phone. That does not affect level of attention to language, but </a:t>
            </a:r>
            <a:r>
              <a:rPr lang="en-US" dirty="0" smtClean="0"/>
              <a:t>does </a:t>
            </a:r>
            <a:r>
              <a:rPr lang="en-US" dirty="0"/>
              <a:t>affect procedural demands and automaticity </a:t>
            </a:r>
            <a:r>
              <a:rPr lang="en-US" sz="4000" b="1" i="1" dirty="0"/>
              <a:t>=&gt;</a:t>
            </a:r>
            <a:r>
              <a:rPr lang="en-US" i="1" dirty="0"/>
              <a:t> greater fluency, but lower accuracy and complexity</a:t>
            </a:r>
            <a:endParaRPr lang="en-US" dirty="0"/>
          </a:p>
          <a:p>
            <a:pPr>
              <a:buNone/>
            </a:pPr>
            <a:endParaRPr lang="en-US" dirty="0"/>
          </a:p>
        </p:txBody>
      </p:sp>
    </p:spTree>
    <p:extLst>
      <p:ext uri="{BB962C8B-B14F-4D97-AF65-F5344CB8AC3E}">
        <p14:creationId xmlns:p14="http://schemas.microsoft.com/office/powerpoint/2010/main" val="3718177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Malicka</a:t>
            </a:r>
            <a:r>
              <a:rPr lang="en-US" dirty="0" smtClean="0"/>
              <a:t> &amp; Sasayama (2017)</a:t>
            </a:r>
            <a:br>
              <a:rPr lang="en-US" dirty="0" smtClean="0"/>
            </a:br>
            <a:r>
              <a:rPr lang="en-US" dirty="0" smtClean="0"/>
              <a:t>Resource-dispersing variables</a:t>
            </a:r>
            <a:endParaRPr lang="en-US" dirty="0"/>
          </a:p>
        </p:txBody>
      </p:sp>
      <p:sp>
        <p:nvSpPr>
          <p:cNvPr id="3" name="Text Placeholder 2"/>
          <p:cNvSpPr>
            <a:spLocks noGrp="1"/>
          </p:cNvSpPr>
          <p:nvPr>
            <p:ph type="body" idx="1"/>
          </p:nvPr>
        </p:nvSpPr>
        <p:spPr/>
        <p:txBody>
          <a:bodyPr/>
          <a:lstStyle/>
          <a:p>
            <a:pPr>
              <a:buNone/>
            </a:pPr>
            <a:r>
              <a:rPr lang="en-US" dirty="0" smtClean="0"/>
              <a:t>Statistical meta-analysis findings:</a:t>
            </a:r>
          </a:p>
          <a:p>
            <a:pPr>
              <a:buNone/>
            </a:pPr>
            <a:endParaRPr lang="en-US" sz="2800" dirty="0"/>
          </a:p>
          <a:p>
            <a:pPr marL="514350" indent="-514350">
              <a:buAutoNum type="arabicPeriod"/>
            </a:pPr>
            <a:r>
              <a:rPr lang="en-US" sz="2800" dirty="0" smtClean="0"/>
              <a:t>More robust patterns for resource-dispersing variables</a:t>
            </a:r>
          </a:p>
          <a:p>
            <a:pPr marL="514350" indent="-514350">
              <a:buAutoNum type="arabicPeriod"/>
            </a:pPr>
            <a:endParaRPr lang="en-US" sz="2800" dirty="0" smtClean="0"/>
          </a:p>
          <a:p>
            <a:pPr marL="514350" indent="-514350">
              <a:buAutoNum type="arabicPeriod"/>
            </a:pPr>
            <a:r>
              <a:rPr lang="en-US" sz="2800" dirty="0" smtClean="0"/>
              <a:t>Simpler tasks in resource-dispersing terms (especially + planning time) had positive effects on all CALF variables, especially complexity and accuracy (less so, lexis and fluency)</a:t>
            </a:r>
            <a:endParaRPr lang="en-US" sz="2800" dirty="0"/>
          </a:p>
        </p:txBody>
      </p:sp>
    </p:spTree>
    <p:extLst>
      <p:ext uri="{BB962C8B-B14F-4D97-AF65-F5344CB8AC3E}">
        <p14:creationId xmlns:p14="http://schemas.microsoft.com/office/powerpoint/2010/main" val="4078243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we got here: From TTs to TTTs for trainee airline flight attendants</a:t>
            </a:r>
            <a:endParaRPr lang="en-US" dirty="0"/>
          </a:p>
        </p:txBody>
      </p:sp>
      <p:sp>
        <p:nvSpPr>
          <p:cNvPr id="3" name="Text Placeholder 2"/>
          <p:cNvSpPr>
            <a:spLocks noGrp="1"/>
          </p:cNvSpPr>
          <p:nvPr>
            <p:ph type="body" idx="1"/>
          </p:nvPr>
        </p:nvSpPr>
        <p:spPr>
          <a:xfrm>
            <a:off x="684212" y="1244936"/>
            <a:ext cx="7909800" cy="4287300"/>
          </a:xfrm>
        </p:spPr>
        <p:txBody>
          <a:bodyPr/>
          <a:lstStyle/>
          <a:p>
            <a:pPr marL="514350" indent="-514350">
              <a:buAutoNum type="arabicPeriod"/>
            </a:pPr>
            <a:r>
              <a:rPr lang="en-US" dirty="0" smtClean="0"/>
              <a:t>TTs: Serve breakfast, lunch, dinner, drinks, snacks =&gt; TTT: Serve food and beverages</a:t>
            </a:r>
          </a:p>
          <a:p>
            <a:pPr marL="514350" indent="-514350">
              <a:buAutoNum type="arabicPeriod"/>
            </a:pPr>
            <a:r>
              <a:rPr lang="en-US" dirty="0" smtClean="0"/>
              <a:t>TTs: Check life vests, seat belts, oxygen cylinders =&gt; TTT: Check safety equipment</a:t>
            </a:r>
          </a:p>
          <a:p>
            <a:pPr marL="514350" indent="-514350">
              <a:buAutoNum type="arabicPeriod"/>
            </a:pPr>
            <a:r>
              <a:rPr lang="en-US" dirty="0" smtClean="0"/>
              <a:t>TTs: Check overhead bins, luggage stored under seats, passengers in assigned seats =&gt; TTT: Prepare for takeoff</a:t>
            </a:r>
          </a:p>
          <a:p>
            <a:pPr>
              <a:buNone/>
            </a:pPr>
            <a:endParaRPr lang="en-US" dirty="0" smtClean="0"/>
          </a:p>
          <a:p>
            <a:pPr marL="514350" indent="-514350">
              <a:buAutoNum type="arabicPeriod"/>
            </a:pPr>
            <a:endParaRPr lang="en-US" dirty="0" smtClean="0"/>
          </a:p>
          <a:p>
            <a:pPr>
              <a:buNone/>
            </a:pPr>
            <a:endParaRPr lang="en-US" dirty="0" smtClean="0"/>
          </a:p>
        </p:txBody>
      </p:sp>
    </p:spTree>
    <p:extLst>
      <p:ext uri="{BB962C8B-B14F-4D97-AF65-F5344CB8AC3E}">
        <p14:creationId xmlns:p14="http://schemas.microsoft.com/office/powerpoint/2010/main" val="308077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Malicka</a:t>
            </a:r>
            <a:r>
              <a:rPr lang="en-US" dirty="0"/>
              <a:t> &amp; Sasayama (2017)</a:t>
            </a:r>
            <a:br>
              <a:rPr lang="en-US" dirty="0"/>
            </a:br>
            <a:r>
              <a:rPr lang="en-US" dirty="0" smtClean="0"/>
              <a:t>Resource-directing variables</a:t>
            </a:r>
            <a:endParaRPr lang="en-US" dirty="0"/>
          </a:p>
        </p:txBody>
      </p:sp>
      <p:sp>
        <p:nvSpPr>
          <p:cNvPr id="3" name="Text Placeholder 2"/>
          <p:cNvSpPr>
            <a:spLocks noGrp="1"/>
          </p:cNvSpPr>
          <p:nvPr>
            <p:ph type="body" idx="1"/>
          </p:nvPr>
        </p:nvSpPr>
        <p:spPr/>
        <p:txBody>
          <a:bodyPr/>
          <a:lstStyle/>
          <a:p>
            <a:pPr>
              <a:buNone/>
            </a:pPr>
            <a:r>
              <a:rPr lang="en-US" dirty="0" smtClean="0"/>
              <a:t>3. There-and-then tasks produced greater syntactic complexity</a:t>
            </a:r>
          </a:p>
          <a:p>
            <a:pPr>
              <a:buNone/>
            </a:pPr>
            <a:endParaRPr lang="en-US" dirty="0" smtClean="0"/>
          </a:p>
          <a:p>
            <a:pPr>
              <a:buNone/>
            </a:pPr>
            <a:r>
              <a:rPr lang="en-US" dirty="0" smtClean="0"/>
              <a:t>4. More elements or heavier reasoning demands produced more varied lexis</a:t>
            </a:r>
          </a:p>
          <a:p>
            <a:pPr>
              <a:buNone/>
            </a:pPr>
            <a:endParaRPr lang="en-US" dirty="0"/>
          </a:p>
        </p:txBody>
      </p:sp>
    </p:spTree>
    <p:extLst>
      <p:ext uri="{BB962C8B-B14F-4D97-AF65-F5344CB8AC3E}">
        <p14:creationId xmlns:p14="http://schemas.microsoft.com/office/powerpoint/2010/main" val="1742067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pPr>
              <a:buNone/>
            </a:pPr>
            <a:endParaRPr lang="en-US" dirty="0" smtClean="0"/>
          </a:p>
          <a:p>
            <a:pPr>
              <a:buNone/>
            </a:pPr>
            <a:r>
              <a:rPr lang="en-US" dirty="0"/>
              <a:t>5. Overall, findings for resource-directing variables were less clear, more </a:t>
            </a:r>
            <a:r>
              <a:rPr lang="en-US" dirty="0" smtClean="0"/>
              <a:t>variable</a:t>
            </a:r>
          </a:p>
          <a:p>
            <a:pPr>
              <a:buNone/>
            </a:pPr>
            <a:endParaRPr lang="en-US" dirty="0"/>
          </a:p>
          <a:p>
            <a:pPr>
              <a:buNone/>
            </a:pPr>
            <a:r>
              <a:rPr lang="en-US" dirty="0" smtClean="0"/>
              <a:t>[I </a:t>
            </a:r>
            <a:r>
              <a:rPr lang="en-US" dirty="0" smtClean="0"/>
              <a:t>suspect that is </a:t>
            </a:r>
            <a:r>
              <a:rPr lang="en-US" dirty="0" smtClean="0"/>
              <a:t>at least in part due </a:t>
            </a:r>
            <a:r>
              <a:rPr lang="en-US" dirty="0"/>
              <a:t>to the diverse ways complexity (and DVs?) have been </a:t>
            </a:r>
            <a:r>
              <a:rPr lang="en-US" dirty="0" smtClean="0"/>
              <a:t>operationalized.]</a:t>
            </a:r>
            <a:endParaRPr lang="en-US" dirty="0"/>
          </a:p>
          <a:p>
            <a:pPr>
              <a:buNone/>
            </a:pPr>
            <a:endParaRPr lang="en-US" dirty="0"/>
          </a:p>
        </p:txBody>
      </p:sp>
    </p:spTree>
    <p:extLst>
      <p:ext uri="{BB962C8B-B14F-4D97-AF65-F5344CB8AC3E}">
        <p14:creationId xmlns:p14="http://schemas.microsoft.com/office/powerpoint/2010/main" val="730930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practical problem</a:t>
            </a:r>
            <a:endParaRPr lang="en-US" dirty="0"/>
          </a:p>
        </p:txBody>
      </p:sp>
      <p:sp>
        <p:nvSpPr>
          <p:cNvPr id="3" name="Text Placeholder 2"/>
          <p:cNvSpPr>
            <a:spLocks noGrp="1"/>
          </p:cNvSpPr>
          <p:nvPr>
            <p:ph type="body" idx="1"/>
          </p:nvPr>
        </p:nvSpPr>
        <p:spPr/>
        <p:txBody>
          <a:bodyPr/>
          <a:lstStyle/>
          <a:p>
            <a:pPr>
              <a:buNone/>
            </a:pPr>
            <a:r>
              <a:rPr lang="en-US" sz="3200" dirty="0"/>
              <a:t>In principle, </a:t>
            </a:r>
            <a:r>
              <a:rPr lang="en-US" sz="3200" dirty="0" smtClean="0"/>
              <a:t>gradually </a:t>
            </a:r>
            <a:r>
              <a:rPr lang="en-US" sz="3200" dirty="0"/>
              <a:t>increased complexity (task complexity, not linguistic complexity) offers a rational basis for sequencing </a:t>
            </a:r>
            <a:r>
              <a:rPr lang="en-US" sz="3200" dirty="0" err="1" smtClean="0"/>
              <a:t>PTs.</a:t>
            </a:r>
            <a:r>
              <a:rPr lang="en-US" sz="3200" dirty="0" smtClean="0"/>
              <a:t> But findings </a:t>
            </a:r>
            <a:r>
              <a:rPr lang="en-US" sz="3200" dirty="0"/>
              <a:t>have been </a:t>
            </a:r>
            <a:r>
              <a:rPr lang="en-US" sz="3200" dirty="0" smtClean="0"/>
              <a:t>mixed, perhaps due to the variety of PTs and dizzying array of measures employed. </a:t>
            </a:r>
            <a:r>
              <a:rPr lang="en-US" sz="3200" dirty="0"/>
              <a:t>A</a:t>
            </a:r>
            <a:r>
              <a:rPr lang="en-US" sz="3200" dirty="0" smtClean="0"/>
              <a:t>nd there is often an additional logistical problem:</a:t>
            </a:r>
            <a:endParaRPr lang="en-US" sz="3200" dirty="0"/>
          </a:p>
          <a:p>
            <a:endParaRPr lang="en-US" dirty="0"/>
          </a:p>
        </p:txBody>
      </p:sp>
    </p:spTree>
    <p:extLst>
      <p:ext uri="{BB962C8B-B14F-4D97-AF65-F5344CB8AC3E}">
        <p14:creationId xmlns:p14="http://schemas.microsoft.com/office/powerpoint/2010/main" val="853939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2622900" y="150900"/>
            <a:ext cx="3898199" cy="1143000"/>
          </a:xfrm>
          <a:prstGeom prst="rect">
            <a:avLst/>
          </a:prstGeom>
        </p:spPr>
        <p:txBody>
          <a:bodyPr lIns="91425" tIns="91425" rIns="91425" bIns="91425" anchor="ctr" anchorCtr="0">
            <a:noAutofit/>
          </a:bodyPr>
          <a:lstStyle/>
          <a:p>
            <a:pPr lvl="0">
              <a:spcBef>
                <a:spcPts val="0"/>
              </a:spcBef>
              <a:buNone/>
            </a:pPr>
            <a:r>
              <a:rPr lang="en-US" dirty="0" smtClean="0"/>
              <a:t>The</a:t>
            </a:r>
            <a:r>
              <a:rPr lang="en" dirty="0" smtClean="0"/>
              <a:t> problem</a:t>
            </a:r>
            <a:endParaRPr lang="en" dirty="0"/>
          </a:p>
        </p:txBody>
      </p:sp>
      <p:sp>
        <p:nvSpPr>
          <p:cNvPr id="84" name="Shape 84"/>
          <p:cNvSpPr txBox="1">
            <a:spLocks noGrp="1"/>
          </p:cNvSpPr>
          <p:nvPr>
            <p:ph type="body" idx="1"/>
          </p:nvPr>
        </p:nvSpPr>
        <p:spPr>
          <a:xfrm>
            <a:off x="617100" y="1293901"/>
            <a:ext cx="7909800" cy="4991350"/>
          </a:xfrm>
          <a:prstGeom prst="rect">
            <a:avLst/>
          </a:prstGeom>
        </p:spPr>
        <p:txBody>
          <a:bodyPr lIns="91425" tIns="91425" rIns="91425" bIns="91425" anchor="t" anchorCtr="0">
            <a:normAutofit fontScale="85000" lnSpcReduction="20000"/>
          </a:bodyPr>
          <a:lstStyle/>
          <a:p>
            <a:pPr marL="228600">
              <a:lnSpc>
                <a:spcPct val="120000"/>
              </a:lnSpc>
              <a:buNone/>
            </a:pPr>
            <a:endParaRPr lang="en-US" sz="4000" dirty="0"/>
          </a:p>
          <a:p>
            <a:pPr marL="228600">
              <a:lnSpc>
                <a:spcPct val="120000"/>
              </a:lnSpc>
              <a:buNone/>
            </a:pPr>
            <a:r>
              <a:rPr lang="en-US" sz="4000" dirty="0" smtClean="0"/>
              <a:t>Studies </a:t>
            </a:r>
            <a:r>
              <a:rPr lang="en-US" sz="4000" dirty="0"/>
              <a:t>have found that both native and non-native speakers sometimes ignore added complexity in the second or third version of a task, e.g., in the form of more items or heavier reasoning demands, if </a:t>
            </a:r>
            <a:r>
              <a:rPr lang="en-US" sz="4000" dirty="0" smtClean="0"/>
              <a:t>the task </a:t>
            </a:r>
            <a:r>
              <a:rPr lang="en-US" sz="4000" dirty="0"/>
              <a:t>can still be completed minimally satisfactorily that </a:t>
            </a:r>
            <a:r>
              <a:rPr lang="en-US" sz="4000" dirty="0" smtClean="0"/>
              <a:t>way </a:t>
            </a:r>
            <a:endParaRPr lang="en"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6400800"/>
            <a:ext cx="2229395" cy="365760"/>
          </a:xfrm>
          <a:prstGeom prst="rect">
            <a:avLst/>
          </a:prstGeom>
        </p:spPr>
      </p:pic>
      <p:sp>
        <p:nvSpPr>
          <p:cNvPr id="3" name="TextBox 2"/>
          <p:cNvSpPr txBox="1"/>
          <p:nvPr/>
        </p:nvSpPr>
        <p:spPr>
          <a:xfrm>
            <a:off x="93306" y="6458783"/>
            <a:ext cx="284052" cy="307777"/>
          </a:xfrm>
          <a:prstGeom prst="rect">
            <a:avLst/>
          </a:prstGeom>
          <a:noFill/>
        </p:spPr>
        <p:txBody>
          <a:bodyPr wrap="none" rtlCol="0">
            <a:spAutoFit/>
          </a:bodyPr>
          <a:lstStyle/>
          <a:p>
            <a:r>
              <a:rPr lang="en-US" dirty="0"/>
              <a:t>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717768" y="1041605"/>
            <a:ext cx="7909800" cy="4287300"/>
          </a:xfrm>
        </p:spPr>
        <p:txBody>
          <a:bodyPr/>
          <a:lstStyle/>
          <a:p>
            <a:pPr>
              <a:buNone/>
            </a:pPr>
            <a:r>
              <a:rPr lang="en-US" sz="3200" dirty="0"/>
              <a:t>They may do so intentionally (path of least resistance) or unintentionally (additional elements </a:t>
            </a:r>
            <a:r>
              <a:rPr lang="en-US" sz="3200" dirty="0" smtClean="0"/>
              <a:t>go </a:t>
            </a:r>
            <a:r>
              <a:rPr lang="en-US" sz="3200" dirty="0"/>
              <a:t>unnoticed). Regardless of the cause, such short-cuts work against the ultimate goal of the researcher, syllabus designer, materials writer, classroom teacher, and the learners themselves, which is to use task complexity as one means of driving </a:t>
            </a:r>
            <a:r>
              <a:rPr lang="en-US" sz="3200" dirty="0" smtClean="0"/>
              <a:t>SLA </a:t>
            </a:r>
            <a:endParaRPr lang="en-US" sz="3200" dirty="0"/>
          </a:p>
          <a:p>
            <a:pPr>
              <a:buNone/>
            </a:pPr>
            <a:endParaRPr lang="en-US" dirty="0"/>
          </a:p>
        </p:txBody>
      </p:sp>
    </p:spTree>
    <p:extLst>
      <p:ext uri="{BB962C8B-B14F-4D97-AF65-F5344CB8AC3E}">
        <p14:creationId xmlns:p14="http://schemas.microsoft.com/office/powerpoint/2010/main" val="12415456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pPr>
              <a:buNone/>
            </a:pPr>
            <a:r>
              <a:rPr lang="en-US" sz="3200" dirty="0"/>
              <a:t>Consider this </a:t>
            </a:r>
            <a:r>
              <a:rPr lang="en-US" sz="3200" dirty="0" smtClean="0"/>
              <a:t>example. The video clips are </a:t>
            </a:r>
            <a:r>
              <a:rPr lang="en-US" sz="3200" dirty="0"/>
              <a:t>from </a:t>
            </a:r>
            <a:r>
              <a:rPr lang="en-US" sz="3200" dirty="0" smtClean="0"/>
              <a:t>a study by </a:t>
            </a:r>
            <a:r>
              <a:rPr lang="en-US" sz="3200" dirty="0" err="1" smtClean="0"/>
              <a:t>Jiyong</a:t>
            </a:r>
            <a:r>
              <a:rPr lang="en-US" sz="3200" dirty="0" smtClean="0"/>
              <a:t> Lee:</a:t>
            </a:r>
          </a:p>
          <a:p>
            <a:pPr>
              <a:buNone/>
            </a:pPr>
            <a:endParaRPr lang="en-US" sz="3200" dirty="0"/>
          </a:p>
          <a:p>
            <a:pPr>
              <a:buNone/>
            </a:pPr>
            <a:r>
              <a:rPr lang="en-US" dirty="0"/>
              <a:t>Lee, J. (2018). Task complexity, cognitive load, and L1 speech. </a:t>
            </a:r>
            <a:r>
              <a:rPr lang="en-US" i="1" dirty="0"/>
              <a:t>Applied Linguistics.</a:t>
            </a:r>
            <a:r>
              <a:rPr lang="en-US" dirty="0"/>
              <a:t> </a:t>
            </a:r>
          </a:p>
          <a:p>
            <a:endParaRPr lang="en-US" dirty="0"/>
          </a:p>
        </p:txBody>
      </p:sp>
    </p:spTree>
    <p:extLst>
      <p:ext uri="{BB962C8B-B14F-4D97-AF65-F5344CB8AC3E}">
        <p14:creationId xmlns:p14="http://schemas.microsoft.com/office/powerpoint/2010/main" val="2687401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ctrTitle"/>
          </p:nvPr>
        </p:nvSpPr>
        <p:spPr>
          <a:xfrm>
            <a:off x="2693809" y="2720725"/>
            <a:ext cx="5983663" cy="1546500"/>
          </a:xfrm>
          <a:prstGeom prst="rect">
            <a:avLst/>
          </a:prstGeom>
        </p:spPr>
        <p:txBody>
          <a:bodyPr lIns="91425" tIns="91425" rIns="91425" bIns="91425" anchor="b" anchorCtr="0">
            <a:noAutofit/>
          </a:bodyPr>
          <a:lstStyle/>
          <a:p>
            <a:pPr lvl="0" rtl="0">
              <a:spcBef>
                <a:spcPts val="0"/>
              </a:spcBef>
              <a:buNone/>
            </a:pPr>
            <a:r>
              <a:rPr lang="en" dirty="0" smtClean="0"/>
              <a:t>Car accident VIDEO clips</a:t>
            </a:r>
            <a:endParaRPr lang="en"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6400800"/>
            <a:ext cx="2229394" cy="365760"/>
          </a:xfrm>
          <a:prstGeom prst="rect">
            <a:avLst/>
          </a:prstGeom>
        </p:spPr>
      </p:pic>
      <p:sp>
        <p:nvSpPr>
          <p:cNvPr id="4" name="TextBox 3"/>
          <p:cNvSpPr txBox="1"/>
          <p:nvPr/>
        </p:nvSpPr>
        <p:spPr>
          <a:xfrm>
            <a:off x="93306" y="6458783"/>
            <a:ext cx="284052" cy="307777"/>
          </a:xfrm>
          <a:prstGeom prst="rect">
            <a:avLst/>
          </a:prstGeom>
          <a:noFill/>
        </p:spPr>
        <p:txBody>
          <a:bodyPr wrap="none" rtlCol="0">
            <a:spAutoFit/>
          </a:bodyPr>
          <a:lstStyle/>
          <a:p>
            <a:r>
              <a:rPr lang="en-US" dirty="0"/>
              <a:t>3</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2622900" y="150900"/>
            <a:ext cx="3898199" cy="1143000"/>
          </a:xfrm>
          <a:prstGeom prst="rect">
            <a:avLst/>
          </a:prstGeom>
        </p:spPr>
        <p:txBody>
          <a:bodyPr lIns="91425" tIns="91425" rIns="91425" bIns="91425" anchor="ctr" anchorCtr="0">
            <a:noAutofit/>
          </a:bodyPr>
          <a:lstStyle/>
          <a:p>
            <a:pPr lvl="0">
              <a:spcBef>
                <a:spcPts val="0"/>
              </a:spcBef>
              <a:buNone/>
            </a:pPr>
            <a:r>
              <a:rPr lang="en" dirty="0" smtClean="0"/>
              <a:t>LEAST COMPLEX</a:t>
            </a:r>
            <a:endParaRPr lang="en" dirty="0"/>
          </a:p>
        </p:txBody>
      </p:sp>
      <p:sp>
        <p:nvSpPr>
          <p:cNvPr id="84" name="Shape 84"/>
          <p:cNvSpPr txBox="1">
            <a:spLocks noGrp="1"/>
          </p:cNvSpPr>
          <p:nvPr>
            <p:ph type="body" idx="1"/>
          </p:nvPr>
        </p:nvSpPr>
        <p:spPr>
          <a:xfrm>
            <a:off x="617100" y="1997950"/>
            <a:ext cx="7909800" cy="4287300"/>
          </a:xfrm>
          <a:prstGeom prst="rect">
            <a:avLst/>
          </a:prstGeom>
        </p:spPr>
        <p:txBody>
          <a:bodyPr lIns="91425" tIns="91425" rIns="91425" bIns="91425" anchor="t" anchorCtr="0">
            <a:noAutofit/>
          </a:bodyPr>
          <a:lstStyle/>
          <a:p>
            <a:pPr marL="228600" lvl="0" rtl="0">
              <a:spcBef>
                <a:spcPts val="0"/>
              </a:spcBef>
              <a:buNone/>
            </a:pPr>
            <a:endParaRPr lang="en"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6400800"/>
            <a:ext cx="2229394" cy="365760"/>
          </a:xfrm>
          <a:prstGeom prst="rect">
            <a:avLst/>
          </a:prstGeom>
        </p:spPr>
      </p:pic>
      <p:pic>
        <p:nvPicPr>
          <p:cNvPr id="3" name="Least comple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959176"/>
            <a:ext cx="9144000" cy="5143500"/>
          </a:xfrm>
          <a:prstGeom prst="rect">
            <a:avLst/>
          </a:prstGeom>
        </p:spPr>
      </p:pic>
      <p:sp>
        <p:nvSpPr>
          <p:cNvPr id="6" name="TextBox 5"/>
          <p:cNvSpPr txBox="1"/>
          <p:nvPr/>
        </p:nvSpPr>
        <p:spPr>
          <a:xfrm>
            <a:off x="93306" y="6458783"/>
            <a:ext cx="284052" cy="307777"/>
          </a:xfrm>
          <a:prstGeom prst="rect">
            <a:avLst/>
          </a:prstGeom>
          <a:noFill/>
        </p:spPr>
        <p:txBody>
          <a:bodyPr wrap="none" rtlCol="0">
            <a:spAutoFit/>
          </a:bodyPr>
          <a:lstStyle/>
          <a:p>
            <a:r>
              <a:rPr lang="en-US" dirty="0" smtClean="0"/>
              <a:t>4</a:t>
            </a:r>
            <a:endParaRPr lang="en-US" dirty="0"/>
          </a:p>
        </p:txBody>
      </p:sp>
    </p:spTree>
    <p:extLst>
      <p:ext uri="{BB962C8B-B14F-4D97-AF65-F5344CB8AC3E}">
        <p14:creationId xmlns:p14="http://schemas.microsoft.com/office/powerpoint/2010/main" val="27770881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2622900" y="150900"/>
            <a:ext cx="3898199" cy="1143000"/>
          </a:xfrm>
          <a:prstGeom prst="rect">
            <a:avLst/>
          </a:prstGeom>
        </p:spPr>
        <p:txBody>
          <a:bodyPr lIns="91425" tIns="91425" rIns="91425" bIns="91425" anchor="ctr" anchorCtr="0">
            <a:noAutofit/>
          </a:bodyPr>
          <a:lstStyle/>
          <a:p>
            <a:pPr lvl="0">
              <a:spcBef>
                <a:spcPts val="0"/>
              </a:spcBef>
              <a:buNone/>
            </a:pPr>
            <a:r>
              <a:rPr lang="en" dirty="0" smtClean="0"/>
              <a:t>MID-COMPLEX</a:t>
            </a:r>
            <a:endParaRPr lang="en" dirty="0"/>
          </a:p>
        </p:txBody>
      </p:sp>
      <p:sp>
        <p:nvSpPr>
          <p:cNvPr id="84" name="Shape 84"/>
          <p:cNvSpPr txBox="1">
            <a:spLocks noGrp="1"/>
          </p:cNvSpPr>
          <p:nvPr>
            <p:ph type="body" idx="1"/>
          </p:nvPr>
        </p:nvSpPr>
        <p:spPr>
          <a:xfrm>
            <a:off x="617100" y="1997950"/>
            <a:ext cx="7909800" cy="4287300"/>
          </a:xfrm>
          <a:prstGeom prst="rect">
            <a:avLst/>
          </a:prstGeom>
        </p:spPr>
        <p:txBody>
          <a:bodyPr lIns="91425" tIns="91425" rIns="91425" bIns="91425" anchor="t" anchorCtr="0">
            <a:noAutofit/>
          </a:bodyPr>
          <a:lstStyle/>
          <a:p>
            <a:pPr marL="228600" lvl="0" rtl="0">
              <a:spcBef>
                <a:spcPts val="0"/>
              </a:spcBef>
              <a:buNone/>
            </a:pPr>
            <a:endParaRPr lang="en" dirty="0"/>
          </a:p>
        </p:txBody>
      </p:sp>
      <p:pic>
        <p:nvPicPr>
          <p:cNvPr id="4" name="Mid-comple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69222"/>
            <a:ext cx="9144000" cy="51435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0" y="6400800"/>
            <a:ext cx="2229394" cy="365760"/>
          </a:xfrm>
          <a:prstGeom prst="rect">
            <a:avLst/>
          </a:prstGeom>
        </p:spPr>
      </p:pic>
      <p:sp>
        <p:nvSpPr>
          <p:cNvPr id="7" name="TextBox 6"/>
          <p:cNvSpPr txBox="1"/>
          <p:nvPr/>
        </p:nvSpPr>
        <p:spPr>
          <a:xfrm>
            <a:off x="93306" y="6458783"/>
            <a:ext cx="284052" cy="307777"/>
          </a:xfrm>
          <a:prstGeom prst="rect">
            <a:avLst/>
          </a:prstGeom>
          <a:noFill/>
        </p:spPr>
        <p:txBody>
          <a:bodyPr wrap="none" rtlCol="0">
            <a:spAutoFit/>
          </a:bodyPr>
          <a:lstStyle/>
          <a:p>
            <a:r>
              <a:rPr lang="en-US" dirty="0" smtClean="0"/>
              <a:t>5</a:t>
            </a:r>
            <a:endParaRPr lang="en-US" dirty="0"/>
          </a:p>
        </p:txBody>
      </p:sp>
    </p:spTree>
    <p:extLst>
      <p:ext uri="{BB962C8B-B14F-4D97-AF65-F5344CB8AC3E}">
        <p14:creationId xmlns:p14="http://schemas.microsoft.com/office/powerpoint/2010/main" val="14075626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2622900" y="150900"/>
            <a:ext cx="3898199" cy="1143000"/>
          </a:xfrm>
          <a:prstGeom prst="rect">
            <a:avLst/>
          </a:prstGeom>
        </p:spPr>
        <p:txBody>
          <a:bodyPr lIns="91425" tIns="91425" rIns="91425" bIns="91425" anchor="ctr" anchorCtr="0">
            <a:noAutofit/>
          </a:bodyPr>
          <a:lstStyle/>
          <a:p>
            <a:pPr lvl="0">
              <a:spcBef>
                <a:spcPts val="0"/>
              </a:spcBef>
              <a:buNone/>
            </a:pPr>
            <a:r>
              <a:rPr lang="en" dirty="0" smtClean="0"/>
              <a:t>MOST COMPLEX</a:t>
            </a:r>
            <a:endParaRPr lang="en" dirty="0"/>
          </a:p>
        </p:txBody>
      </p:sp>
      <p:sp>
        <p:nvSpPr>
          <p:cNvPr id="84" name="Shape 84"/>
          <p:cNvSpPr txBox="1">
            <a:spLocks noGrp="1"/>
          </p:cNvSpPr>
          <p:nvPr>
            <p:ph type="body" idx="1"/>
          </p:nvPr>
        </p:nvSpPr>
        <p:spPr>
          <a:xfrm>
            <a:off x="617100" y="1997950"/>
            <a:ext cx="7909800" cy="4287300"/>
          </a:xfrm>
          <a:prstGeom prst="rect">
            <a:avLst/>
          </a:prstGeom>
        </p:spPr>
        <p:txBody>
          <a:bodyPr lIns="91425" tIns="91425" rIns="91425" bIns="91425" anchor="t" anchorCtr="0">
            <a:noAutofit/>
          </a:bodyPr>
          <a:lstStyle/>
          <a:p>
            <a:pPr marL="228600" lvl="0" rtl="0">
              <a:spcBef>
                <a:spcPts val="0"/>
              </a:spcBef>
              <a:buNone/>
            </a:pPr>
            <a:endParaRPr lang="en" dirty="0"/>
          </a:p>
        </p:txBody>
      </p:sp>
      <p:pic>
        <p:nvPicPr>
          <p:cNvPr id="4" name="Most comple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69222"/>
            <a:ext cx="9144000" cy="51435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0" y="6400800"/>
            <a:ext cx="2229394" cy="365760"/>
          </a:xfrm>
          <a:prstGeom prst="rect">
            <a:avLst/>
          </a:prstGeom>
        </p:spPr>
      </p:pic>
      <p:sp>
        <p:nvSpPr>
          <p:cNvPr id="7" name="TextBox 6"/>
          <p:cNvSpPr txBox="1"/>
          <p:nvPr/>
        </p:nvSpPr>
        <p:spPr>
          <a:xfrm>
            <a:off x="93306" y="6458783"/>
            <a:ext cx="284052" cy="307777"/>
          </a:xfrm>
          <a:prstGeom prst="rect">
            <a:avLst/>
          </a:prstGeom>
          <a:noFill/>
        </p:spPr>
        <p:txBody>
          <a:bodyPr wrap="none" rtlCol="0">
            <a:spAutoFit/>
          </a:bodyPr>
          <a:lstStyle/>
          <a:p>
            <a:r>
              <a:rPr lang="en-US" dirty="0" smtClean="0"/>
              <a:t>6</a:t>
            </a:r>
            <a:endParaRPr lang="en-US" dirty="0"/>
          </a:p>
        </p:txBody>
      </p:sp>
    </p:spTree>
    <p:extLst>
      <p:ext uri="{BB962C8B-B14F-4D97-AF65-F5344CB8AC3E}">
        <p14:creationId xmlns:p14="http://schemas.microsoft.com/office/powerpoint/2010/main" val="15395558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
            </a:r>
            <a:r>
              <a:rPr lang="en-US" dirty="0" smtClean="0"/>
              <a:t>asic principles for designing and sequencing PTs</a:t>
            </a:r>
            <a:endParaRPr lang="en-US" dirty="0"/>
          </a:p>
        </p:txBody>
      </p:sp>
      <p:sp>
        <p:nvSpPr>
          <p:cNvPr id="3" name="Text Placeholder 2"/>
          <p:cNvSpPr>
            <a:spLocks noGrp="1"/>
          </p:cNvSpPr>
          <p:nvPr>
            <p:ph type="body" idx="1"/>
          </p:nvPr>
        </p:nvSpPr>
        <p:spPr/>
        <p:txBody>
          <a:bodyPr/>
          <a:lstStyle/>
          <a:p>
            <a:pPr marL="514350" indent="-514350">
              <a:buAutoNum type="arabicPeriod"/>
            </a:pPr>
            <a:r>
              <a:rPr lang="en-US" b="1" dirty="0" smtClean="0"/>
              <a:t>Simplify the task, not the language</a:t>
            </a:r>
          </a:p>
          <a:p>
            <a:pPr marL="514350" indent="-514350">
              <a:buFont typeface="PT Serif"/>
              <a:buAutoNum type="arabicPeriod"/>
            </a:pPr>
            <a:r>
              <a:rPr lang="en-US" dirty="0" smtClean="0"/>
              <a:t>Build schema if necessary</a:t>
            </a:r>
            <a:endParaRPr lang="en-US" dirty="0"/>
          </a:p>
          <a:p>
            <a:pPr marL="514350" indent="-514350">
              <a:buAutoNum type="arabicPeriod" startAt="3"/>
            </a:pPr>
            <a:r>
              <a:rPr lang="en-US" dirty="0" smtClean="0"/>
              <a:t>Input-based before production-based PTs</a:t>
            </a:r>
          </a:p>
          <a:p>
            <a:pPr marL="514350" indent="-514350">
              <a:buAutoNum type="arabicPeriod" startAt="3"/>
            </a:pPr>
            <a:r>
              <a:rPr lang="en-US" dirty="0" smtClean="0"/>
              <a:t>Parts before whole</a:t>
            </a:r>
          </a:p>
          <a:p>
            <a:pPr marL="514350" indent="-514350">
              <a:buAutoNum type="arabicPeriod" startAt="5"/>
            </a:pPr>
            <a:r>
              <a:rPr lang="en-US" dirty="0" smtClean="0"/>
              <a:t>Use FT adjustments (redundancy, input elaboration, slow pace, intentional pausing, repetition, etc.) initially. Then,</a:t>
            </a:r>
          </a:p>
          <a:p>
            <a:pPr marL="514350" indent="-514350">
              <a:buAutoNum type="arabicPeriod" startAt="5"/>
            </a:pPr>
            <a:r>
              <a:rPr lang="en-US" dirty="0" smtClean="0"/>
              <a:t>Gradually remove interactional crutches </a:t>
            </a:r>
          </a:p>
          <a:p>
            <a:pPr marL="514350" indent="-514350">
              <a:buAutoNum type="arabicPeriod"/>
            </a:pPr>
            <a:endParaRPr lang="en-US" dirty="0"/>
          </a:p>
        </p:txBody>
      </p:sp>
    </p:spTree>
    <p:extLst>
      <p:ext uri="{BB962C8B-B14F-4D97-AF65-F5344CB8AC3E}">
        <p14:creationId xmlns:p14="http://schemas.microsoft.com/office/powerpoint/2010/main" val="33457104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2622900" y="150900"/>
            <a:ext cx="3898199" cy="1143000"/>
          </a:xfrm>
          <a:prstGeom prst="rect">
            <a:avLst/>
          </a:prstGeom>
        </p:spPr>
        <p:txBody>
          <a:bodyPr lIns="91425" tIns="91425" rIns="91425" bIns="91425" anchor="ctr" anchorCtr="0">
            <a:noAutofit/>
          </a:bodyPr>
          <a:lstStyle/>
          <a:p>
            <a:pPr lvl="0">
              <a:spcBef>
                <a:spcPts val="0"/>
              </a:spcBef>
              <a:buNone/>
            </a:pPr>
            <a:r>
              <a:rPr lang="en" dirty="0" smtClean="0"/>
              <a:t>SYNTACTIC COMPLEXITY</a:t>
            </a:r>
            <a:endParaRPr lang="en" dirty="0"/>
          </a:p>
        </p:txBody>
      </p:sp>
      <p:graphicFrame>
        <p:nvGraphicFramePr>
          <p:cNvPr id="7" name="Chart 6"/>
          <p:cNvGraphicFramePr>
            <a:graphicFrameLocks noChangeAspect="1"/>
          </p:cNvGraphicFramePr>
          <p:nvPr>
            <p:extLst>
              <p:ext uri="{D42A27DB-BD31-4B8C-83A1-F6EECF244321}">
                <p14:modId xmlns:p14="http://schemas.microsoft.com/office/powerpoint/2010/main" val="10217684"/>
              </p:ext>
            </p:extLst>
          </p:nvPr>
        </p:nvGraphicFramePr>
        <p:xfrm>
          <a:off x="1371599" y="1712344"/>
          <a:ext cx="6400800" cy="384048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6400800"/>
            <a:ext cx="2229394" cy="365760"/>
          </a:xfrm>
          <a:prstGeom prst="rect">
            <a:avLst/>
          </a:prstGeom>
        </p:spPr>
      </p:pic>
      <p:sp>
        <p:nvSpPr>
          <p:cNvPr id="5" name="TextBox 4"/>
          <p:cNvSpPr txBox="1"/>
          <p:nvPr/>
        </p:nvSpPr>
        <p:spPr>
          <a:xfrm>
            <a:off x="93306" y="6458783"/>
            <a:ext cx="284052" cy="307777"/>
          </a:xfrm>
          <a:prstGeom prst="rect">
            <a:avLst/>
          </a:prstGeom>
          <a:noFill/>
        </p:spPr>
        <p:txBody>
          <a:bodyPr wrap="none" rtlCol="0">
            <a:spAutoFit/>
          </a:bodyPr>
          <a:lstStyle/>
          <a:p>
            <a:r>
              <a:rPr lang="en-US" dirty="0" smtClean="0"/>
              <a:t>7</a:t>
            </a:r>
            <a:endParaRPr lang="en-US" dirty="0"/>
          </a:p>
        </p:txBody>
      </p:sp>
    </p:spTree>
    <p:extLst>
      <p:ext uri="{BB962C8B-B14F-4D97-AF65-F5344CB8AC3E}">
        <p14:creationId xmlns:p14="http://schemas.microsoft.com/office/powerpoint/2010/main" val="2471864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2622900" y="150900"/>
            <a:ext cx="3898199" cy="1143000"/>
          </a:xfrm>
          <a:prstGeom prst="rect">
            <a:avLst/>
          </a:prstGeom>
        </p:spPr>
        <p:txBody>
          <a:bodyPr lIns="91425" tIns="91425" rIns="91425" bIns="91425" anchor="ctr" anchorCtr="0">
            <a:noAutofit/>
          </a:bodyPr>
          <a:lstStyle/>
          <a:p>
            <a:pPr lvl="0">
              <a:spcBef>
                <a:spcPts val="0"/>
              </a:spcBef>
              <a:buNone/>
            </a:pPr>
            <a:r>
              <a:rPr lang="en" dirty="0" smtClean="0"/>
              <a:t>TWO </a:t>
            </a:r>
            <a:r>
              <a:rPr lang="en" i="1" dirty="0"/>
              <a:t>p</a:t>
            </a:r>
            <a:r>
              <a:rPr lang="en" i="1" dirty="0" smtClean="0"/>
              <a:t>otential </a:t>
            </a:r>
            <a:r>
              <a:rPr lang="en" dirty="0" smtClean="0"/>
              <a:t>SOLUTIONS</a:t>
            </a:r>
            <a:endParaRPr lang="en" dirty="0"/>
          </a:p>
        </p:txBody>
      </p:sp>
      <p:sp>
        <p:nvSpPr>
          <p:cNvPr id="84" name="Shape 84"/>
          <p:cNvSpPr txBox="1">
            <a:spLocks noGrp="1"/>
          </p:cNvSpPr>
          <p:nvPr>
            <p:ph type="body" idx="1"/>
          </p:nvPr>
        </p:nvSpPr>
        <p:spPr>
          <a:xfrm>
            <a:off x="617100" y="1997950"/>
            <a:ext cx="7909800" cy="4287300"/>
          </a:xfrm>
          <a:prstGeom prst="rect">
            <a:avLst/>
          </a:prstGeom>
        </p:spPr>
        <p:txBody>
          <a:bodyPr lIns="91425" tIns="91425" rIns="91425" bIns="91425" anchor="t" anchorCtr="0">
            <a:noAutofit/>
          </a:bodyPr>
          <a:lstStyle/>
          <a:p>
            <a:pPr marL="228600" lvl="0" rtl="0">
              <a:spcBef>
                <a:spcPts val="0"/>
              </a:spcBef>
              <a:buNone/>
            </a:pPr>
            <a:r>
              <a:rPr lang="en" b="1" dirty="0" smtClean="0"/>
              <a:t>1.  Task closure</a:t>
            </a:r>
          </a:p>
          <a:p>
            <a:pPr marL="685800" lvl="0" indent="-457200" rtl="0">
              <a:spcBef>
                <a:spcPts val="0"/>
              </a:spcBef>
              <a:buFont typeface="Arial" panose="020B0604020202020204" pitchFamily="34" charset="0"/>
              <a:buChar char="•"/>
            </a:pPr>
            <a:endParaRPr lang="en" dirty="0"/>
          </a:p>
          <a:p>
            <a:pPr marL="228600" lvl="0" rtl="0">
              <a:spcBef>
                <a:spcPts val="0"/>
              </a:spcBef>
              <a:buNone/>
            </a:pPr>
            <a:r>
              <a:rPr lang="en" b="1" dirty="0" smtClean="0"/>
              <a:t>2.  Feedback loops</a:t>
            </a:r>
            <a:endParaRPr lang="en"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6400800"/>
            <a:ext cx="2229394" cy="365760"/>
          </a:xfrm>
          <a:prstGeom prst="rect">
            <a:avLst/>
          </a:prstGeom>
        </p:spPr>
      </p:pic>
      <p:sp>
        <p:nvSpPr>
          <p:cNvPr id="6" name="TextBox 5"/>
          <p:cNvSpPr txBox="1"/>
          <p:nvPr/>
        </p:nvSpPr>
        <p:spPr>
          <a:xfrm>
            <a:off x="93306" y="6458783"/>
            <a:ext cx="284052" cy="307777"/>
          </a:xfrm>
          <a:prstGeom prst="rect">
            <a:avLst/>
          </a:prstGeom>
          <a:noFill/>
        </p:spPr>
        <p:txBody>
          <a:bodyPr wrap="none" rtlCol="0">
            <a:spAutoFit/>
          </a:bodyPr>
          <a:lstStyle/>
          <a:p>
            <a:r>
              <a:rPr lang="en-US" dirty="0" smtClean="0"/>
              <a:t>8</a:t>
            </a:r>
            <a:endParaRPr lang="en-US" dirty="0"/>
          </a:p>
        </p:txBody>
      </p:sp>
    </p:spTree>
    <p:extLst>
      <p:ext uri="{BB962C8B-B14F-4D97-AF65-F5344CB8AC3E}">
        <p14:creationId xmlns:p14="http://schemas.microsoft.com/office/powerpoint/2010/main" val="4048872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2622900" y="150900"/>
            <a:ext cx="3898199" cy="1143000"/>
          </a:xfrm>
          <a:prstGeom prst="rect">
            <a:avLst/>
          </a:prstGeom>
        </p:spPr>
        <p:txBody>
          <a:bodyPr lIns="91425" tIns="91425" rIns="91425" bIns="91425" anchor="ctr" anchorCtr="0">
            <a:noAutofit/>
          </a:bodyPr>
          <a:lstStyle/>
          <a:p>
            <a:pPr lvl="0">
              <a:spcBef>
                <a:spcPts val="0"/>
              </a:spcBef>
              <a:buNone/>
            </a:pPr>
            <a:r>
              <a:rPr lang="en" dirty="0" smtClean="0"/>
              <a:t>1. TASK CLOSURE</a:t>
            </a:r>
            <a:endParaRPr lang="en" dirty="0"/>
          </a:p>
        </p:txBody>
      </p:sp>
      <p:sp>
        <p:nvSpPr>
          <p:cNvPr id="84" name="Shape 84"/>
          <p:cNvSpPr txBox="1">
            <a:spLocks noGrp="1"/>
          </p:cNvSpPr>
          <p:nvPr>
            <p:ph type="body" idx="1"/>
          </p:nvPr>
        </p:nvSpPr>
        <p:spPr>
          <a:xfrm>
            <a:off x="617100" y="1325081"/>
            <a:ext cx="7909800" cy="5029200"/>
          </a:xfrm>
          <a:prstGeom prst="rect">
            <a:avLst/>
          </a:prstGeom>
        </p:spPr>
        <p:txBody>
          <a:bodyPr lIns="91425" tIns="91425" rIns="91425" bIns="91425" anchor="t" anchorCtr="0">
            <a:normAutofit fontScale="62500" lnSpcReduction="20000"/>
          </a:bodyPr>
          <a:lstStyle/>
          <a:p>
            <a:pPr marL="228600">
              <a:buNone/>
            </a:pPr>
            <a:r>
              <a:rPr lang="en-US" sz="3800" dirty="0"/>
              <a:t>Learners can be informed that a PT is (</a:t>
            </a:r>
            <a:r>
              <a:rPr lang="en-US" sz="3800" dirty="0" err="1"/>
              <a:t>i</a:t>
            </a:r>
            <a:r>
              <a:rPr lang="en-US" sz="3800" dirty="0"/>
              <a:t>) ‘open’, i.e., has many </a:t>
            </a:r>
            <a:r>
              <a:rPr lang="en-US" sz="3800" dirty="0" smtClean="0"/>
              <a:t>possible </a:t>
            </a:r>
            <a:r>
              <a:rPr lang="en-US" sz="3800" dirty="0"/>
              <a:t>solutions, any of which is </a:t>
            </a:r>
            <a:r>
              <a:rPr lang="en-US" sz="3800" dirty="0" smtClean="0"/>
              <a:t>acceptable, </a:t>
            </a:r>
            <a:r>
              <a:rPr lang="en-US" sz="3800" dirty="0"/>
              <a:t>or (ii) ‘closed’, i.e., has either a single correct solution or a very small, finite number of correct </a:t>
            </a:r>
            <a:r>
              <a:rPr lang="en-US" sz="3800" dirty="0" smtClean="0"/>
              <a:t>solutions</a:t>
            </a:r>
            <a:endParaRPr lang="en-US" sz="3800" dirty="0"/>
          </a:p>
          <a:p>
            <a:pPr marL="228600">
              <a:buNone/>
            </a:pPr>
            <a:endParaRPr lang="en-US" sz="3800" dirty="0" smtClean="0"/>
          </a:p>
          <a:p>
            <a:pPr marL="228600">
              <a:buNone/>
            </a:pPr>
            <a:r>
              <a:rPr lang="en-US" sz="3800" dirty="0" smtClean="0"/>
              <a:t>Theory predicts that closure </a:t>
            </a:r>
            <a:r>
              <a:rPr lang="en-US" sz="3800" dirty="0"/>
              <a:t>is more likely to make learners perform a PT </a:t>
            </a:r>
            <a:r>
              <a:rPr lang="en-US" sz="3800" dirty="0" smtClean="0"/>
              <a:t>the </a:t>
            </a:r>
            <a:r>
              <a:rPr lang="en-US" sz="3800" dirty="0"/>
              <a:t>way the designer intended, and (a testable hypothesis) do so while absorbing more new language from the input accompanying the task and/or using more accurate and/or more complex speech or </a:t>
            </a:r>
            <a:r>
              <a:rPr lang="en-US" sz="3800" dirty="0" smtClean="0"/>
              <a:t>writing. But research findings have been mixed, some even favoring open versions of tasks</a:t>
            </a:r>
            <a:endParaRPr lang="en-US" sz="3800" dirty="0"/>
          </a:p>
          <a:p>
            <a:pPr marL="228600" lvl="0" rtl="0">
              <a:spcBef>
                <a:spcPts val="0"/>
              </a:spcBef>
              <a:buNone/>
            </a:pPr>
            <a:endParaRPr lang="en"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6400800"/>
            <a:ext cx="2229394" cy="365760"/>
          </a:xfrm>
          <a:prstGeom prst="rect">
            <a:avLst/>
          </a:prstGeom>
        </p:spPr>
      </p:pic>
      <p:sp>
        <p:nvSpPr>
          <p:cNvPr id="6" name="TextBox 5"/>
          <p:cNvSpPr txBox="1"/>
          <p:nvPr/>
        </p:nvSpPr>
        <p:spPr>
          <a:xfrm>
            <a:off x="93306" y="6458783"/>
            <a:ext cx="284052" cy="307777"/>
          </a:xfrm>
          <a:prstGeom prst="rect">
            <a:avLst/>
          </a:prstGeom>
          <a:noFill/>
        </p:spPr>
        <p:txBody>
          <a:bodyPr wrap="none" rtlCol="0">
            <a:spAutoFit/>
          </a:bodyPr>
          <a:lstStyle/>
          <a:p>
            <a:r>
              <a:rPr lang="en-US" dirty="0" smtClean="0"/>
              <a:t>9</a:t>
            </a:r>
            <a:endParaRPr lang="en-US" dirty="0"/>
          </a:p>
        </p:txBody>
      </p:sp>
    </p:spTree>
    <p:extLst>
      <p:ext uri="{BB962C8B-B14F-4D97-AF65-F5344CB8AC3E}">
        <p14:creationId xmlns:p14="http://schemas.microsoft.com/office/powerpoint/2010/main" val="577307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2622900" y="150900"/>
            <a:ext cx="3898199" cy="1143000"/>
          </a:xfrm>
          <a:prstGeom prst="rect">
            <a:avLst/>
          </a:prstGeom>
        </p:spPr>
        <p:txBody>
          <a:bodyPr lIns="91425" tIns="91425" rIns="91425" bIns="91425" anchor="ctr" anchorCtr="0">
            <a:noAutofit/>
          </a:bodyPr>
          <a:lstStyle/>
          <a:p>
            <a:pPr lvl="0">
              <a:spcBef>
                <a:spcPts val="0"/>
              </a:spcBef>
              <a:buNone/>
            </a:pPr>
            <a:r>
              <a:rPr lang="en" dirty="0" smtClean="0"/>
              <a:t>2. FEEDBACK LOOPS</a:t>
            </a:r>
            <a:endParaRPr lang="en" dirty="0"/>
          </a:p>
        </p:txBody>
      </p:sp>
      <p:sp>
        <p:nvSpPr>
          <p:cNvPr id="84" name="Shape 84"/>
          <p:cNvSpPr txBox="1">
            <a:spLocks noGrp="1"/>
          </p:cNvSpPr>
          <p:nvPr>
            <p:ph type="body" idx="1"/>
          </p:nvPr>
        </p:nvSpPr>
        <p:spPr>
          <a:xfrm>
            <a:off x="617100" y="1540754"/>
            <a:ext cx="7909800" cy="4287300"/>
          </a:xfrm>
          <a:prstGeom prst="rect">
            <a:avLst/>
          </a:prstGeom>
        </p:spPr>
        <p:txBody>
          <a:bodyPr lIns="91425" tIns="91425" rIns="91425" bIns="91425" anchor="t" anchorCtr="0">
            <a:normAutofit fontScale="92500" lnSpcReduction="10000"/>
          </a:bodyPr>
          <a:lstStyle/>
          <a:p>
            <a:pPr>
              <a:buNone/>
            </a:pPr>
            <a:r>
              <a:rPr lang="en-US" dirty="0"/>
              <a:t>Feedback loops can be built into PTs to provide learners with positive and negative feedback on their progress after one or more sub-tasks. If it is considered useful, the loops can prevent them from continuing until they have performed a sub-task </a:t>
            </a:r>
            <a:r>
              <a:rPr lang="en-US" dirty="0" smtClean="0"/>
              <a:t>correctly</a:t>
            </a:r>
          </a:p>
          <a:p>
            <a:pPr marL="457200" indent="-457200">
              <a:buFont typeface="Arial" panose="020B0604020202020204" pitchFamily="34" charset="0"/>
              <a:buChar char="•"/>
            </a:pPr>
            <a:endParaRPr lang="en-US" dirty="0"/>
          </a:p>
          <a:p>
            <a:pPr>
              <a:buNone/>
            </a:pPr>
            <a:r>
              <a:rPr lang="en-US" dirty="0"/>
              <a:t>The first step is to show proof of concept with </a:t>
            </a:r>
            <a:r>
              <a:rPr lang="en-US" dirty="0" smtClean="0"/>
              <a:t>minimal pairs of PTs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6400800"/>
            <a:ext cx="2229394" cy="365760"/>
          </a:xfrm>
          <a:prstGeom prst="rect">
            <a:avLst/>
          </a:prstGeom>
        </p:spPr>
      </p:pic>
      <p:sp>
        <p:nvSpPr>
          <p:cNvPr id="6" name="TextBox 5"/>
          <p:cNvSpPr txBox="1"/>
          <p:nvPr/>
        </p:nvSpPr>
        <p:spPr>
          <a:xfrm>
            <a:off x="93306" y="6458783"/>
            <a:ext cx="383438" cy="307777"/>
          </a:xfrm>
          <a:prstGeom prst="rect">
            <a:avLst/>
          </a:prstGeom>
          <a:noFill/>
        </p:spPr>
        <p:txBody>
          <a:bodyPr wrap="none" rtlCol="0">
            <a:spAutoFit/>
          </a:bodyPr>
          <a:lstStyle/>
          <a:p>
            <a:r>
              <a:rPr lang="en-US" dirty="0" smtClean="0"/>
              <a:t>10</a:t>
            </a:r>
            <a:endParaRPr lang="en-US" dirty="0"/>
          </a:p>
        </p:txBody>
      </p:sp>
    </p:spTree>
    <p:extLst>
      <p:ext uri="{BB962C8B-B14F-4D97-AF65-F5344CB8AC3E}">
        <p14:creationId xmlns:p14="http://schemas.microsoft.com/office/powerpoint/2010/main" val="3870073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2900" y="184455"/>
            <a:ext cx="3898199" cy="1143000"/>
          </a:xfrm>
        </p:spPr>
        <p:txBody>
          <a:bodyPr/>
          <a:lstStyle/>
          <a:p>
            <a:r>
              <a:rPr lang="en-US" dirty="0" smtClean="0"/>
              <a:t>1. Task closure</a:t>
            </a:r>
            <a:endParaRPr lang="en-US" dirty="0"/>
          </a:p>
        </p:txBody>
      </p:sp>
      <p:sp>
        <p:nvSpPr>
          <p:cNvPr id="3" name="Text Placeholder 2"/>
          <p:cNvSpPr>
            <a:spLocks noGrp="1"/>
          </p:cNvSpPr>
          <p:nvPr>
            <p:ph type="body" idx="1"/>
          </p:nvPr>
        </p:nvSpPr>
        <p:spPr/>
        <p:txBody>
          <a:bodyPr/>
          <a:lstStyle/>
          <a:p>
            <a:pPr>
              <a:buNone/>
            </a:pPr>
            <a:r>
              <a:rPr lang="en-US" b="1" dirty="0" smtClean="0"/>
              <a:t>Geometric figures task</a:t>
            </a:r>
          </a:p>
          <a:p>
            <a:pPr>
              <a:buNone/>
            </a:pPr>
            <a:endParaRPr lang="en-US" sz="2400" dirty="0" smtClean="0"/>
          </a:p>
          <a:p>
            <a:pPr>
              <a:buNone/>
            </a:pPr>
            <a:r>
              <a:rPr lang="en-US" sz="2400" dirty="0"/>
              <a:t>I</a:t>
            </a:r>
            <a:r>
              <a:rPr lang="en-US" sz="2400" dirty="0" smtClean="0"/>
              <a:t>llustrations from:</a:t>
            </a:r>
          </a:p>
          <a:p>
            <a:pPr>
              <a:buNone/>
            </a:pPr>
            <a:endParaRPr lang="en-US" sz="2400" dirty="0"/>
          </a:p>
          <a:p>
            <a:pPr>
              <a:buNone/>
            </a:pPr>
            <a:r>
              <a:rPr lang="en-US" dirty="0" smtClean="0"/>
              <a:t>Montero, F. (2018). Effects of task complexity and task closure on the speech of L2 learners of Spanish. Qualifying Paper. Ph.D. in SLA Program, University of Maryland.</a:t>
            </a:r>
            <a:endParaRPr lang="en-US" dirty="0"/>
          </a:p>
        </p:txBody>
      </p:sp>
    </p:spTree>
    <p:extLst>
      <p:ext uri="{BB962C8B-B14F-4D97-AF65-F5344CB8AC3E}">
        <p14:creationId xmlns:p14="http://schemas.microsoft.com/office/powerpoint/2010/main" val="6359378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body" idx="1"/>
          </p:nvPr>
        </p:nvSpPr>
        <p:spPr>
          <a:xfrm>
            <a:off x="626350" y="1997950"/>
            <a:ext cx="3644400" cy="4273199"/>
          </a:xfrm>
          <a:prstGeom prst="rect">
            <a:avLst/>
          </a:prstGeom>
        </p:spPr>
        <p:txBody>
          <a:bodyPr lIns="91425" tIns="91425" rIns="91425" bIns="91425" anchor="t" anchorCtr="0">
            <a:normAutofit/>
          </a:bodyPr>
          <a:lstStyle/>
          <a:p>
            <a:pPr>
              <a:buNone/>
            </a:pPr>
            <a:r>
              <a:rPr lang="en-US" sz="2200" dirty="0" smtClean="0"/>
              <a:t>Students </a:t>
            </a:r>
            <a:r>
              <a:rPr lang="en-US" sz="2200" dirty="0"/>
              <a:t>describe an arrangement of their own creation of (say) 12 geometric shapes so that other students (separated by a screen) can reproduce the arrangement without seeing it. </a:t>
            </a:r>
          </a:p>
        </p:txBody>
      </p:sp>
      <p:sp>
        <p:nvSpPr>
          <p:cNvPr id="125" name="Shape 125"/>
          <p:cNvSpPr txBox="1">
            <a:spLocks noGrp="1"/>
          </p:cNvSpPr>
          <p:nvPr>
            <p:ph type="title"/>
          </p:nvPr>
        </p:nvSpPr>
        <p:spPr>
          <a:xfrm>
            <a:off x="2622900" y="150900"/>
            <a:ext cx="3898199" cy="1143000"/>
          </a:xfrm>
          <a:prstGeom prst="rect">
            <a:avLst/>
          </a:prstGeom>
        </p:spPr>
        <p:txBody>
          <a:bodyPr lIns="91425" tIns="91425" rIns="91425" bIns="91425" anchor="ctr" anchorCtr="0">
            <a:noAutofit/>
          </a:bodyPr>
          <a:lstStyle/>
          <a:p>
            <a:pPr lvl="0">
              <a:spcBef>
                <a:spcPts val="0"/>
              </a:spcBef>
              <a:buNone/>
            </a:pPr>
            <a:r>
              <a:rPr lang="en" dirty="0" smtClean="0"/>
              <a:t>GEOMETRIC FIGURES</a:t>
            </a:r>
            <a:br>
              <a:rPr lang="en" dirty="0" smtClean="0"/>
            </a:br>
            <a:r>
              <a:rPr lang="en" dirty="0" smtClean="0"/>
              <a:t>(Simple, Open) </a:t>
            </a:r>
            <a:endParaRPr lang="en"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2664" y="1371538"/>
            <a:ext cx="3656870" cy="46634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6400800"/>
            <a:ext cx="2229394" cy="365760"/>
          </a:xfrm>
          <a:prstGeom prst="rect">
            <a:avLst/>
          </a:prstGeom>
        </p:spPr>
      </p:pic>
      <p:sp>
        <p:nvSpPr>
          <p:cNvPr id="7" name="TextBox 6"/>
          <p:cNvSpPr txBox="1"/>
          <p:nvPr/>
        </p:nvSpPr>
        <p:spPr>
          <a:xfrm>
            <a:off x="93306" y="6458783"/>
            <a:ext cx="383438" cy="307777"/>
          </a:xfrm>
          <a:prstGeom prst="rect">
            <a:avLst/>
          </a:prstGeom>
          <a:noFill/>
        </p:spPr>
        <p:txBody>
          <a:bodyPr wrap="none" rtlCol="0">
            <a:spAutoFit/>
          </a:bodyPr>
          <a:lstStyle/>
          <a:p>
            <a:r>
              <a:rPr lang="en-US" dirty="0" smtClean="0"/>
              <a:t>16</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body" idx="1"/>
          </p:nvPr>
        </p:nvSpPr>
        <p:spPr>
          <a:xfrm>
            <a:off x="626350" y="1997950"/>
            <a:ext cx="3644400" cy="4273199"/>
          </a:xfrm>
          <a:prstGeom prst="rect">
            <a:avLst/>
          </a:prstGeom>
        </p:spPr>
        <p:txBody>
          <a:bodyPr lIns="91425" tIns="91425" rIns="91425" bIns="91425" anchor="t" anchorCtr="0">
            <a:normAutofit/>
          </a:bodyPr>
          <a:lstStyle/>
          <a:p>
            <a:pPr>
              <a:buNone/>
            </a:pPr>
            <a:r>
              <a:rPr lang="en-US" sz="2200" dirty="0" smtClean="0"/>
              <a:t>Students </a:t>
            </a:r>
            <a:r>
              <a:rPr lang="en-US" sz="2200" dirty="0"/>
              <a:t>describe an arrangement of the same 12 shapes, but this time fixed, created by a third party, shown in a picture the speaker is given. </a:t>
            </a:r>
          </a:p>
          <a:p>
            <a:pPr>
              <a:buNone/>
            </a:pPr>
            <a:endParaRPr lang="en-US" sz="3200" dirty="0"/>
          </a:p>
        </p:txBody>
      </p:sp>
      <p:sp>
        <p:nvSpPr>
          <p:cNvPr id="125" name="Shape 125"/>
          <p:cNvSpPr txBox="1">
            <a:spLocks noGrp="1"/>
          </p:cNvSpPr>
          <p:nvPr>
            <p:ph type="title"/>
          </p:nvPr>
        </p:nvSpPr>
        <p:spPr>
          <a:xfrm>
            <a:off x="2622900" y="150900"/>
            <a:ext cx="3898199" cy="1143000"/>
          </a:xfrm>
          <a:prstGeom prst="rect">
            <a:avLst/>
          </a:prstGeom>
        </p:spPr>
        <p:txBody>
          <a:bodyPr lIns="91425" tIns="91425" rIns="91425" bIns="91425" anchor="ctr" anchorCtr="0">
            <a:noAutofit/>
          </a:bodyPr>
          <a:lstStyle/>
          <a:p>
            <a:pPr lvl="0">
              <a:spcBef>
                <a:spcPts val="0"/>
              </a:spcBef>
              <a:buNone/>
            </a:pPr>
            <a:r>
              <a:rPr lang="en-US" dirty="0" smtClean="0"/>
              <a:t>GEOMETRIC FIGURES</a:t>
            </a:r>
            <a:br>
              <a:rPr lang="en-US" dirty="0" smtClean="0"/>
            </a:br>
            <a:r>
              <a:rPr lang="en-US" dirty="0" smtClean="0"/>
              <a:t>(Simple, Closed)</a:t>
            </a:r>
            <a:endParaRPr lang="en"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6400800"/>
            <a:ext cx="2229394" cy="36576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0872" y="1371600"/>
            <a:ext cx="3497580" cy="4663440"/>
          </a:xfrm>
          <a:prstGeom prst="rect">
            <a:avLst/>
          </a:prstGeom>
        </p:spPr>
      </p:pic>
      <p:sp>
        <p:nvSpPr>
          <p:cNvPr id="7" name="TextBox 6"/>
          <p:cNvSpPr txBox="1"/>
          <p:nvPr/>
        </p:nvSpPr>
        <p:spPr>
          <a:xfrm>
            <a:off x="93306" y="6458783"/>
            <a:ext cx="383438" cy="307777"/>
          </a:xfrm>
          <a:prstGeom prst="rect">
            <a:avLst/>
          </a:prstGeom>
          <a:noFill/>
        </p:spPr>
        <p:txBody>
          <a:bodyPr wrap="none" rtlCol="0">
            <a:spAutoFit/>
          </a:bodyPr>
          <a:lstStyle/>
          <a:p>
            <a:r>
              <a:rPr lang="en-US" dirty="0" smtClean="0"/>
              <a:t>17</a:t>
            </a:r>
            <a:endParaRPr lang="en-US" dirty="0"/>
          </a:p>
        </p:txBody>
      </p:sp>
    </p:spTree>
    <p:extLst>
      <p:ext uri="{BB962C8B-B14F-4D97-AF65-F5344CB8AC3E}">
        <p14:creationId xmlns:p14="http://schemas.microsoft.com/office/powerpoint/2010/main" val="14819076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body" idx="1"/>
          </p:nvPr>
        </p:nvSpPr>
        <p:spPr>
          <a:xfrm>
            <a:off x="626350" y="1997950"/>
            <a:ext cx="3644400" cy="4273199"/>
          </a:xfrm>
          <a:prstGeom prst="rect">
            <a:avLst/>
          </a:prstGeom>
        </p:spPr>
        <p:txBody>
          <a:bodyPr lIns="91425" tIns="91425" rIns="91425" bIns="91425" anchor="t" anchorCtr="0">
            <a:normAutofit fontScale="92500" lnSpcReduction="10000"/>
          </a:bodyPr>
          <a:lstStyle/>
          <a:p>
            <a:pPr>
              <a:buNone/>
            </a:pPr>
            <a:r>
              <a:rPr lang="en-US" sz="2400" dirty="0" smtClean="0"/>
              <a:t>Holding </a:t>
            </a:r>
            <a:r>
              <a:rPr lang="en-US" sz="2400" dirty="0"/>
              <a:t>the total number of shapes (12) constant, complexity is added to the open or closed versions by substituting three complex shapes for three simple ones (holding the overall total to 12), e.g., instead of a plain yellow square, a yellow square on top of a yellow star</a:t>
            </a:r>
            <a:r>
              <a:rPr lang="en-US" sz="2400" dirty="0" smtClean="0"/>
              <a:t>.</a:t>
            </a:r>
            <a:endParaRPr lang="en-US" sz="2400" dirty="0"/>
          </a:p>
        </p:txBody>
      </p:sp>
      <p:sp>
        <p:nvSpPr>
          <p:cNvPr id="125" name="Shape 125"/>
          <p:cNvSpPr txBox="1">
            <a:spLocks noGrp="1"/>
          </p:cNvSpPr>
          <p:nvPr>
            <p:ph type="title"/>
          </p:nvPr>
        </p:nvSpPr>
        <p:spPr>
          <a:xfrm>
            <a:off x="2622900" y="150900"/>
            <a:ext cx="3898199" cy="1143000"/>
          </a:xfrm>
          <a:prstGeom prst="rect">
            <a:avLst/>
          </a:prstGeom>
        </p:spPr>
        <p:txBody>
          <a:bodyPr lIns="91425" tIns="91425" rIns="91425" bIns="91425" anchor="ctr" anchorCtr="0">
            <a:noAutofit/>
          </a:bodyPr>
          <a:lstStyle/>
          <a:p>
            <a:pPr lvl="0">
              <a:spcBef>
                <a:spcPts val="0"/>
              </a:spcBef>
              <a:buNone/>
            </a:pPr>
            <a:r>
              <a:rPr lang="en" dirty="0" smtClean="0"/>
              <a:t>GEOMETRIC FIGURES</a:t>
            </a:r>
            <a:br>
              <a:rPr lang="en" dirty="0" smtClean="0"/>
            </a:br>
            <a:r>
              <a:rPr lang="en" dirty="0" smtClean="0"/>
              <a:t>(Complex, Open)</a:t>
            </a:r>
            <a:endParaRPr lang="en"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6400800"/>
            <a:ext cx="2229394" cy="36576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0872" y="1371600"/>
            <a:ext cx="3596648" cy="4663440"/>
          </a:xfrm>
          <a:prstGeom prst="rect">
            <a:avLst/>
          </a:prstGeom>
        </p:spPr>
      </p:pic>
      <p:sp>
        <p:nvSpPr>
          <p:cNvPr id="7" name="TextBox 6"/>
          <p:cNvSpPr txBox="1"/>
          <p:nvPr/>
        </p:nvSpPr>
        <p:spPr>
          <a:xfrm>
            <a:off x="93306" y="6458783"/>
            <a:ext cx="383438" cy="307777"/>
          </a:xfrm>
          <a:prstGeom prst="rect">
            <a:avLst/>
          </a:prstGeom>
          <a:noFill/>
        </p:spPr>
        <p:txBody>
          <a:bodyPr wrap="none" rtlCol="0">
            <a:spAutoFit/>
          </a:bodyPr>
          <a:lstStyle/>
          <a:p>
            <a:r>
              <a:rPr lang="en-US" dirty="0" smtClean="0"/>
              <a:t>18</a:t>
            </a:r>
            <a:endParaRPr lang="en-US" dirty="0"/>
          </a:p>
        </p:txBody>
      </p:sp>
    </p:spTree>
    <p:extLst>
      <p:ext uri="{BB962C8B-B14F-4D97-AF65-F5344CB8AC3E}">
        <p14:creationId xmlns:p14="http://schemas.microsoft.com/office/powerpoint/2010/main" val="5431217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body" idx="1"/>
          </p:nvPr>
        </p:nvSpPr>
        <p:spPr>
          <a:xfrm>
            <a:off x="626350" y="1997950"/>
            <a:ext cx="3644400" cy="4273199"/>
          </a:xfrm>
          <a:prstGeom prst="rect">
            <a:avLst/>
          </a:prstGeom>
        </p:spPr>
        <p:txBody>
          <a:bodyPr lIns="91425" tIns="91425" rIns="91425" bIns="91425" anchor="t" anchorCtr="0">
            <a:normAutofit/>
          </a:bodyPr>
          <a:lstStyle/>
          <a:p>
            <a:pPr>
              <a:buNone/>
            </a:pPr>
            <a:r>
              <a:rPr lang="en-US" sz="2200" dirty="0" smtClean="0"/>
              <a:t>Students</a:t>
            </a:r>
            <a:r>
              <a:rPr lang="en-US" sz="2200" dirty="0"/>
              <a:t> describe an arrangement of the same 12 shapes, but this time fixed, created by a third party, shown in a picture the speaker is given. </a:t>
            </a:r>
          </a:p>
        </p:txBody>
      </p:sp>
      <p:sp>
        <p:nvSpPr>
          <p:cNvPr id="125" name="Shape 125"/>
          <p:cNvSpPr txBox="1">
            <a:spLocks noGrp="1"/>
          </p:cNvSpPr>
          <p:nvPr>
            <p:ph type="title"/>
          </p:nvPr>
        </p:nvSpPr>
        <p:spPr>
          <a:xfrm>
            <a:off x="2622900" y="150900"/>
            <a:ext cx="3898199" cy="1143000"/>
          </a:xfrm>
          <a:prstGeom prst="rect">
            <a:avLst/>
          </a:prstGeom>
        </p:spPr>
        <p:txBody>
          <a:bodyPr lIns="91425" tIns="91425" rIns="91425" bIns="91425" anchor="ctr" anchorCtr="0">
            <a:noAutofit/>
          </a:bodyPr>
          <a:lstStyle/>
          <a:p>
            <a:pPr lvl="0">
              <a:spcBef>
                <a:spcPts val="0"/>
              </a:spcBef>
              <a:buNone/>
            </a:pPr>
            <a:r>
              <a:rPr lang="en" smtClean="0"/>
              <a:t>GEOMETRIC FIGURES</a:t>
            </a:r>
            <a:br>
              <a:rPr lang="en" smtClean="0"/>
            </a:br>
            <a:r>
              <a:rPr lang="en" smtClean="0"/>
              <a:t>(Complex, Closed)</a:t>
            </a:r>
            <a:endParaRPr lang="en"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6400800"/>
            <a:ext cx="2229394" cy="36576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0750" y="2068752"/>
            <a:ext cx="4389120" cy="3291840"/>
          </a:xfrm>
          <a:prstGeom prst="rect">
            <a:avLst/>
          </a:prstGeom>
        </p:spPr>
      </p:pic>
      <p:sp>
        <p:nvSpPr>
          <p:cNvPr id="7" name="TextBox 6"/>
          <p:cNvSpPr txBox="1"/>
          <p:nvPr/>
        </p:nvSpPr>
        <p:spPr>
          <a:xfrm>
            <a:off x="93306" y="6458783"/>
            <a:ext cx="383438" cy="307777"/>
          </a:xfrm>
          <a:prstGeom prst="rect">
            <a:avLst/>
          </a:prstGeom>
          <a:noFill/>
        </p:spPr>
        <p:txBody>
          <a:bodyPr wrap="none" rtlCol="0">
            <a:spAutoFit/>
          </a:bodyPr>
          <a:lstStyle/>
          <a:p>
            <a:r>
              <a:rPr lang="en-US" dirty="0" smtClean="0"/>
              <a:t>19</a:t>
            </a:r>
            <a:endParaRPr lang="en-US" dirty="0"/>
          </a:p>
        </p:txBody>
      </p:sp>
    </p:spTree>
    <p:extLst>
      <p:ext uri="{BB962C8B-B14F-4D97-AF65-F5344CB8AC3E}">
        <p14:creationId xmlns:p14="http://schemas.microsoft.com/office/powerpoint/2010/main" val="18967272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Task closure</a:t>
            </a:r>
            <a:endParaRPr lang="en-US" dirty="0"/>
          </a:p>
        </p:txBody>
      </p:sp>
      <p:sp>
        <p:nvSpPr>
          <p:cNvPr id="3" name="Text Placeholder 2"/>
          <p:cNvSpPr>
            <a:spLocks noGrp="1"/>
          </p:cNvSpPr>
          <p:nvPr>
            <p:ph type="body" idx="1"/>
          </p:nvPr>
        </p:nvSpPr>
        <p:spPr/>
        <p:txBody>
          <a:bodyPr/>
          <a:lstStyle/>
          <a:p>
            <a:pPr>
              <a:buNone/>
            </a:pPr>
            <a:endParaRPr lang="en-US" b="1" dirty="0" smtClean="0"/>
          </a:p>
          <a:p>
            <a:pPr>
              <a:buNone/>
            </a:pPr>
            <a:endParaRPr lang="en-US" dirty="0"/>
          </a:p>
          <a:p>
            <a:pPr>
              <a:buNone/>
            </a:pPr>
            <a:r>
              <a:rPr lang="en-US" sz="3200" b="1" dirty="0" smtClean="0"/>
              <a:t>Seating arrangements task </a:t>
            </a:r>
          </a:p>
          <a:p>
            <a:pPr>
              <a:buNone/>
            </a:pPr>
            <a:r>
              <a:rPr lang="en-US" dirty="0" smtClean="0"/>
              <a:t>(PTs designed by Mike Long, cue cards and visuals by </a:t>
            </a:r>
            <a:r>
              <a:rPr lang="en-US" dirty="0" err="1" smtClean="0"/>
              <a:t>Jiyong</a:t>
            </a:r>
            <a:r>
              <a:rPr lang="en-US" dirty="0" smtClean="0"/>
              <a:t> Lee)</a:t>
            </a:r>
            <a:endParaRPr lang="en-US" dirty="0"/>
          </a:p>
        </p:txBody>
      </p:sp>
    </p:spTree>
    <p:extLst>
      <p:ext uri="{BB962C8B-B14F-4D97-AF65-F5344CB8AC3E}">
        <p14:creationId xmlns:p14="http://schemas.microsoft.com/office/powerpoint/2010/main" val="3348655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TTTs to PTs</a:t>
            </a:r>
            <a:endParaRPr lang="en-US" dirty="0"/>
          </a:p>
        </p:txBody>
      </p:sp>
      <p:sp>
        <p:nvSpPr>
          <p:cNvPr id="3" name="Text Placeholder 2"/>
          <p:cNvSpPr>
            <a:spLocks noGrp="1"/>
          </p:cNvSpPr>
          <p:nvPr>
            <p:ph type="body" idx="1"/>
          </p:nvPr>
        </p:nvSpPr>
        <p:spPr/>
        <p:txBody>
          <a:bodyPr/>
          <a:lstStyle/>
          <a:p>
            <a:pPr marL="514350" indent="-514350">
              <a:buAutoNum type="arabicPeriod"/>
            </a:pPr>
            <a:r>
              <a:rPr lang="en-US" dirty="0" smtClean="0"/>
              <a:t>TTT</a:t>
            </a:r>
            <a:r>
              <a:rPr lang="en-US" dirty="0"/>
              <a:t>: Serve food and </a:t>
            </a:r>
            <a:r>
              <a:rPr lang="en-US" dirty="0" smtClean="0"/>
              <a:t>beverages</a:t>
            </a:r>
          </a:p>
          <a:p>
            <a:pPr marL="514350" indent="-514350">
              <a:buAutoNum type="arabicPeriod"/>
            </a:pPr>
            <a:endParaRPr lang="en-US" dirty="0" smtClean="0"/>
          </a:p>
          <a:p>
            <a:pPr>
              <a:buNone/>
            </a:pPr>
            <a:r>
              <a:rPr lang="en-US" dirty="0" smtClean="0"/>
              <a:t>PT1</a:t>
            </a:r>
            <a:r>
              <a:rPr lang="en-US" dirty="0"/>
              <a:t>: </a:t>
            </a:r>
            <a:r>
              <a:rPr lang="en-US" dirty="0" smtClean="0"/>
              <a:t>“The real thing” – Trainee FAs watch video clips of real FAs serving food and beverages to passengers during flights</a:t>
            </a:r>
          </a:p>
        </p:txBody>
      </p:sp>
    </p:spTree>
    <p:extLst>
      <p:ext uri="{BB962C8B-B14F-4D97-AF65-F5344CB8AC3E}">
        <p14:creationId xmlns:p14="http://schemas.microsoft.com/office/powerpoint/2010/main" val="9166255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body" idx="1"/>
          </p:nvPr>
        </p:nvSpPr>
        <p:spPr>
          <a:xfrm>
            <a:off x="595223" y="1423290"/>
            <a:ext cx="4666890" cy="4839479"/>
          </a:xfrm>
          <a:prstGeom prst="rect">
            <a:avLst/>
          </a:prstGeom>
        </p:spPr>
        <p:txBody>
          <a:bodyPr lIns="91425" tIns="91425" rIns="91425" bIns="91425" anchor="t" anchorCtr="0">
            <a:normAutofit fontScale="85000" lnSpcReduction="20000"/>
          </a:bodyPr>
          <a:lstStyle/>
          <a:p>
            <a:pPr>
              <a:buNone/>
            </a:pPr>
            <a:r>
              <a:rPr lang="en-US" sz="2000" dirty="0" smtClean="0"/>
              <a:t>Six </a:t>
            </a:r>
            <a:r>
              <a:rPr lang="en-US" sz="2000" dirty="0"/>
              <a:t>people are going to meet each other for the first time when they have dinner together in a Chinese restaurant. They will be seated at a round table. Their names, nationalities, occupations, political outlook, hobbies, and the languages they speak are listed below. They have some characteristics in common, but they differ in other ways. </a:t>
            </a:r>
            <a:r>
              <a:rPr lang="en-US" sz="2000" b="1" dirty="0"/>
              <a:t>They can be seated in any way you choose.</a:t>
            </a:r>
            <a:r>
              <a:rPr lang="en-US" sz="2000" dirty="0"/>
              <a:t> How will you seat them? Who will sit next to whom? You can make a drawing and write notes if it helps. </a:t>
            </a:r>
            <a:endParaRPr lang="en-US" sz="2000" dirty="0" smtClean="0"/>
          </a:p>
          <a:p>
            <a:pPr>
              <a:buNone/>
            </a:pPr>
            <a:endParaRPr lang="en-US" sz="2000" dirty="0"/>
          </a:p>
          <a:p>
            <a:pPr>
              <a:buNone/>
            </a:pPr>
            <a:r>
              <a:rPr lang="en-US" sz="2000" dirty="0" smtClean="0"/>
              <a:t>You </a:t>
            </a:r>
            <a:r>
              <a:rPr lang="en-US" sz="2000" dirty="0"/>
              <a:t>have five minutes to plan your answer, and then a maximum of ten minutes to </a:t>
            </a:r>
            <a:r>
              <a:rPr lang="en-US" sz="2000" b="1" i="1" dirty="0"/>
              <a:t>describe and explain</a:t>
            </a:r>
            <a:r>
              <a:rPr lang="en-US" sz="2000" dirty="0"/>
              <a:t> your proposed seating arrangement. Remember, it will be a round table, so the first and last people on your list will be seated next to one another.</a:t>
            </a:r>
          </a:p>
        </p:txBody>
      </p:sp>
      <p:sp>
        <p:nvSpPr>
          <p:cNvPr id="125" name="Shape 125"/>
          <p:cNvSpPr txBox="1">
            <a:spLocks noGrp="1"/>
          </p:cNvSpPr>
          <p:nvPr>
            <p:ph type="title"/>
          </p:nvPr>
        </p:nvSpPr>
        <p:spPr>
          <a:xfrm>
            <a:off x="2622900" y="150900"/>
            <a:ext cx="3898199" cy="1143000"/>
          </a:xfrm>
          <a:prstGeom prst="rect">
            <a:avLst/>
          </a:prstGeom>
        </p:spPr>
        <p:txBody>
          <a:bodyPr lIns="91425" tIns="91425" rIns="91425" bIns="91425" anchor="ctr" anchorCtr="0">
            <a:noAutofit/>
          </a:bodyPr>
          <a:lstStyle/>
          <a:p>
            <a:pPr lvl="0">
              <a:spcBef>
                <a:spcPts val="0"/>
              </a:spcBef>
              <a:buNone/>
            </a:pPr>
            <a:r>
              <a:rPr lang="en" sz="1900" dirty="0" smtClean="0"/>
              <a:t>SEATING ARRANGEMENTS</a:t>
            </a:r>
            <a:br>
              <a:rPr lang="en" sz="1900" dirty="0" smtClean="0"/>
            </a:br>
            <a:r>
              <a:rPr lang="en" sz="1900" dirty="0" smtClean="0"/>
              <a:t>Simple, Open (6 - 0)</a:t>
            </a:r>
            <a:endParaRPr lang="en" sz="19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6400800"/>
            <a:ext cx="2229394" cy="36576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2113" y="2053086"/>
            <a:ext cx="3639094" cy="3073433"/>
          </a:xfrm>
          <a:prstGeom prst="rect">
            <a:avLst/>
          </a:prstGeom>
        </p:spPr>
      </p:pic>
      <p:sp>
        <p:nvSpPr>
          <p:cNvPr id="7" name="TextBox 6"/>
          <p:cNvSpPr txBox="1"/>
          <p:nvPr/>
        </p:nvSpPr>
        <p:spPr>
          <a:xfrm>
            <a:off x="93306" y="6458783"/>
            <a:ext cx="383438" cy="307777"/>
          </a:xfrm>
          <a:prstGeom prst="rect">
            <a:avLst/>
          </a:prstGeom>
          <a:noFill/>
        </p:spPr>
        <p:txBody>
          <a:bodyPr wrap="none" rtlCol="0">
            <a:spAutoFit/>
          </a:bodyPr>
          <a:lstStyle/>
          <a:p>
            <a:r>
              <a:rPr lang="en-US" dirty="0" smtClean="0"/>
              <a:t>21</a:t>
            </a:r>
            <a:endParaRPr lang="en-US" dirty="0"/>
          </a:p>
        </p:txBody>
      </p:sp>
    </p:spTree>
    <p:extLst>
      <p:ext uri="{BB962C8B-B14F-4D97-AF65-F5344CB8AC3E}">
        <p14:creationId xmlns:p14="http://schemas.microsoft.com/office/powerpoint/2010/main" val="25093901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pPr>
              <a:buNone/>
            </a:pPr>
            <a:endParaRPr lang="en-US" dirty="0" smtClean="0"/>
          </a:p>
          <a:p>
            <a:pPr>
              <a:buNone/>
            </a:pPr>
            <a:r>
              <a:rPr lang="en-US" dirty="0"/>
              <a:t>Complexity is added by increasing (</a:t>
            </a:r>
            <a:r>
              <a:rPr lang="en-US" dirty="0" err="1"/>
              <a:t>i</a:t>
            </a:r>
            <a:r>
              <a:rPr lang="en-US" dirty="0"/>
              <a:t>) the number of dinner guests and (ii) the number of constraints</a:t>
            </a:r>
          </a:p>
          <a:p>
            <a:pPr>
              <a:buNone/>
            </a:pPr>
            <a:endParaRPr lang="en-US" dirty="0" smtClean="0"/>
          </a:p>
          <a:p>
            <a:pPr>
              <a:buNone/>
            </a:pPr>
            <a:r>
              <a:rPr lang="en-US" dirty="0" smtClean="0"/>
              <a:t>4 - 6 - 8 people</a:t>
            </a:r>
          </a:p>
          <a:p>
            <a:pPr>
              <a:buNone/>
            </a:pPr>
            <a:r>
              <a:rPr lang="en-US" dirty="0" smtClean="0"/>
              <a:t>0 -1 - 2 - 3 constraints</a:t>
            </a:r>
            <a:endParaRPr lang="en-US" dirty="0"/>
          </a:p>
        </p:txBody>
      </p:sp>
    </p:spTree>
    <p:extLst>
      <p:ext uri="{BB962C8B-B14F-4D97-AF65-F5344CB8AC3E}">
        <p14:creationId xmlns:p14="http://schemas.microsoft.com/office/powerpoint/2010/main" val="3887369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2622900" y="150900"/>
            <a:ext cx="3898199" cy="1143000"/>
          </a:xfrm>
          <a:prstGeom prst="rect">
            <a:avLst/>
          </a:prstGeom>
        </p:spPr>
        <p:txBody>
          <a:bodyPr lIns="91425" tIns="91425" rIns="91425" bIns="91425" anchor="ctr" anchorCtr="0">
            <a:noAutofit/>
          </a:bodyPr>
          <a:lstStyle/>
          <a:p>
            <a:pPr lvl="0">
              <a:spcBef>
                <a:spcPts val="0"/>
              </a:spcBef>
              <a:buNone/>
            </a:pPr>
            <a:r>
              <a:rPr lang="en" dirty="0" smtClean="0"/>
              <a:t>SEATING ARRANGEMENTS</a:t>
            </a:r>
            <a:br>
              <a:rPr lang="en" dirty="0" smtClean="0"/>
            </a:br>
            <a:r>
              <a:rPr lang="en" dirty="0" smtClean="0"/>
              <a:t>Complex, closed (6 - 3)</a:t>
            </a:r>
            <a:endParaRPr lang="en" sz="1800" dirty="0"/>
          </a:p>
        </p:txBody>
      </p:sp>
      <p:sp>
        <p:nvSpPr>
          <p:cNvPr id="84" name="Shape 84"/>
          <p:cNvSpPr txBox="1">
            <a:spLocks noGrp="1"/>
          </p:cNvSpPr>
          <p:nvPr>
            <p:ph type="body" idx="1"/>
          </p:nvPr>
        </p:nvSpPr>
        <p:spPr>
          <a:xfrm>
            <a:off x="617100" y="1500998"/>
            <a:ext cx="7909800" cy="4741122"/>
          </a:xfrm>
          <a:prstGeom prst="rect">
            <a:avLst/>
          </a:prstGeom>
        </p:spPr>
        <p:txBody>
          <a:bodyPr lIns="91425" tIns="91425" rIns="91425" bIns="91425" anchor="t" anchorCtr="0">
            <a:normAutofit fontScale="47500" lnSpcReduction="20000"/>
          </a:bodyPr>
          <a:lstStyle/>
          <a:p>
            <a:pPr>
              <a:buNone/>
            </a:pPr>
            <a:r>
              <a:rPr lang="en-US" sz="3600" b="1" dirty="0" smtClean="0"/>
              <a:t>3 constraints: </a:t>
            </a:r>
            <a:r>
              <a:rPr lang="en-US" sz="3600" b="1" dirty="0"/>
              <a:t>gender, politics, </a:t>
            </a:r>
            <a:r>
              <a:rPr lang="en-US" sz="3600" b="1" dirty="0" smtClean="0"/>
              <a:t>language</a:t>
            </a:r>
          </a:p>
          <a:p>
            <a:pPr>
              <a:buNone/>
            </a:pPr>
            <a:endParaRPr lang="en-US" dirty="0"/>
          </a:p>
          <a:p>
            <a:pPr>
              <a:buNone/>
            </a:pPr>
            <a:r>
              <a:rPr lang="en-US" dirty="0"/>
              <a:t>Six people are going to meet each other for the first time when they have dinner together in a Chinese restaurant. They will be seated at a round table. Their names, nationalities, occupations, political outlook, hobbies and the languages they speak are listed below. They have some characteristics in common, but they differ in other ways. </a:t>
            </a:r>
            <a:endParaRPr lang="en-US" dirty="0" smtClean="0"/>
          </a:p>
          <a:p>
            <a:pPr>
              <a:buNone/>
            </a:pPr>
            <a:endParaRPr lang="en-US" dirty="0"/>
          </a:p>
          <a:p>
            <a:pPr>
              <a:buNone/>
            </a:pPr>
            <a:r>
              <a:rPr lang="en-US" b="1" dirty="0" smtClean="0"/>
              <a:t>There </a:t>
            </a:r>
            <a:r>
              <a:rPr lang="en-US" b="1" dirty="0"/>
              <a:t>are three </a:t>
            </a:r>
            <a:r>
              <a:rPr lang="en-US" b="1" dirty="0" smtClean="0"/>
              <a:t>rules</a:t>
            </a:r>
            <a:r>
              <a:rPr lang="en-US" dirty="0" smtClean="0"/>
              <a:t>: </a:t>
            </a:r>
          </a:p>
          <a:p>
            <a:pPr marL="571500" indent="-571500">
              <a:buAutoNum type="romanLcParenBoth"/>
            </a:pPr>
            <a:r>
              <a:rPr lang="en-US" dirty="0" smtClean="0"/>
              <a:t>No </a:t>
            </a:r>
            <a:r>
              <a:rPr lang="en-US" dirty="0"/>
              <a:t>two men or two women can sit next to one another. </a:t>
            </a:r>
            <a:endParaRPr lang="en-US" dirty="0" smtClean="0"/>
          </a:p>
          <a:p>
            <a:pPr marL="571500" indent="-571500">
              <a:buAutoNum type="romanLcParenBoth"/>
            </a:pPr>
            <a:r>
              <a:rPr lang="en-US" dirty="0" smtClean="0"/>
              <a:t>Left-wingers </a:t>
            </a:r>
            <a:r>
              <a:rPr lang="en-US" dirty="0"/>
              <a:t>can be seated next to one another or next to political centrists, but not next to right-wingers. Right-wingers can sit next to one another or to centrists, but not to left-wingers. </a:t>
            </a:r>
            <a:endParaRPr lang="en-US" dirty="0" smtClean="0"/>
          </a:p>
          <a:p>
            <a:pPr marL="571500" indent="-571500">
              <a:buAutoNum type="romanLcParenBoth"/>
            </a:pPr>
            <a:r>
              <a:rPr lang="en-US" dirty="0" smtClean="0"/>
              <a:t>People </a:t>
            </a:r>
            <a:r>
              <a:rPr lang="en-US" dirty="0"/>
              <a:t>must be able to speak at least one of the languages of the person on each side of them. </a:t>
            </a:r>
            <a:endParaRPr lang="en-US" dirty="0" smtClean="0"/>
          </a:p>
          <a:p>
            <a:pPr>
              <a:buNone/>
            </a:pPr>
            <a:endParaRPr lang="en-US" b="1" dirty="0"/>
          </a:p>
          <a:p>
            <a:pPr>
              <a:buNone/>
            </a:pPr>
            <a:r>
              <a:rPr lang="en-US" b="1" dirty="0" smtClean="0"/>
              <a:t>There </a:t>
            </a:r>
            <a:r>
              <a:rPr lang="en-US" b="1" dirty="0"/>
              <a:t>is only one arrangement that meets all the requirements</a:t>
            </a:r>
            <a:r>
              <a:rPr lang="en-US" dirty="0"/>
              <a:t>. How will you seat them? Who will sit next to whom? You can make a drawing and write notes if it helps. You have five minutes to plan your answer, and then a maximum of ten minutes to </a:t>
            </a:r>
            <a:r>
              <a:rPr lang="en-US" b="1" i="1" dirty="0"/>
              <a:t>describe and explain</a:t>
            </a:r>
            <a:r>
              <a:rPr lang="en-US" dirty="0"/>
              <a:t> your proposed seating arrangement. Remember, it will be a round table, so the first and last people on your list will be seated next to one another.</a:t>
            </a:r>
          </a:p>
          <a:p>
            <a:pPr marL="228600" lvl="0" rtl="0">
              <a:spcBef>
                <a:spcPts val="0"/>
              </a:spcBef>
              <a:buNone/>
            </a:pPr>
            <a:endParaRPr lang="en"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6400800"/>
            <a:ext cx="2229394" cy="365760"/>
          </a:xfrm>
          <a:prstGeom prst="rect">
            <a:avLst/>
          </a:prstGeom>
        </p:spPr>
      </p:pic>
      <p:sp>
        <p:nvSpPr>
          <p:cNvPr id="6" name="TextBox 5"/>
          <p:cNvSpPr txBox="1"/>
          <p:nvPr/>
        </p:nvSpPr>
        <p:spPr>
          <a:xfrm>
            <a:off x="93306" y="6458783"/>
            <a:ext cx="383438" cy="307777"/>
          </a:xfrm>
          <a:prstGeom prst="rect">
            <a:avLst/>
          </a:prstGeom>
          <a:noFill/>
        </p:spPr>
        <p:txBody>
          <a:bodyPr wrap="none" rtlCol="0">
            <a:spAutoFit/>
          </a:bodyPr>
          <a:lstStyle/>
          <a:p>
            <a:r>
              <a:rPr lang="en-US" dirty="0" smtClean="0"/>
              <a:t>22</a:t>
            </a:r>
            <a:endParaRPr lang="en-US" dirty="0"/>
          </a:p>
        </p:txBody>
      </p:sp>
    </p:spTree>
    <p:extLst>
      <p:ext uri="{BB962C8B-B14F-4D97-AF65-F5344CB8AC3E}">
        <p14:creationId xmlns:p14="http://schemas.microsoft.com/office/powerpoint/2010/main" val="21517303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2622900" y="150900"/>
            <a:ext cx="3898199" cy="1143000"/>
          </a:xfrm>
          <a:prstGeom prst="rect">
            <a:avLst/>
          </a:prstGeom>
        </p:spPr>
        <p:txBody>
          <a:bodyPr lIns="91425" tIns="91425" rIns="91425" bIns="91425" anchor="ctr" anchorCtr="0">
            <a:noAutofit/>
          </a:bodyPr>
          <a:lstStyle/>
          <a:p>
            <a:pPr lvl="0">
              <a:spcBef>
                <a:spcPts val="0"/>
              </a:spcBef>
              <a:buNone/>
            </a:pPr>
            <a:r>
              <a:rPr lang="en" dirty="0" smtClean="0"/>
              <a:t>DINNER GUESTS</a:t>
            </a:r>
            <a:endParaRPr lang="en" dirty="0"/>
          </a:p>
        </p:txBody>
      </p:sp>
      <p:sp>
        <p:nvSpPr>
          <p:cNvPr id="132" name="Shape 132"/>
          <p:cNvSpPr txBox="1">
            <a:spLocks noGrp="1"/>
          </p:cNvSpPr>
          <p:nvPr>
            <p:ph type="body" idx="1"/>
          </p:nvPr>
        </p:nvSpPr>
        <p:spPr>
          <a:xfrm>
            <a:off x="626350" y="1246054"/>
            <a:ext cx="2547900" cy="2377440"/>
          </a:xfrm>
          <a:prstGeom prst="rect">
            <a:avLst/>
          </a:prstGeom>
        </p:spPr>
        <p:txBody>
          <a:bodyPr lIns="91425" tIns="91425" rIns="91425" bIns="91425" anchor="t" anchorCtr="0">
            <a:noAutofit/>
          </a:bodyPr>
          <a:lstStyle/>
          <a:p>
            <a:pPr lvl="0" rtl="0">
              <a:spcBef>
                <a:spcPts val="0"/>
              </a:spcBef>
              <a:buNone/>
            </a:pPr>
            <a:r>
              <a:rPr lang="en" b="1" dirty="0" smtClean="0">
                <a:latin typeface="Montserrat"/>
                <a:ea typeface="Montserrat"/>
                <a:cs typeface="Montserrat"/>
                <a:sym typeface="Montserrat"/>
              </a:rPr>
              <a:t>John</a:t>
            </a:r>
          </a:p>
          <a:p>
            <a:pPr lvl="0" rtl="0">
              <a:spcBef>
                <a:spcPts val="0"/>
              </a:spcBef>
              <a:buNone/>
            </a:pPr>
            <a:endParaRPr lang="en" b="1" dirty="0">
              <a:latin typeface="Montserrat"/>
              <a:ea typeface="Montserrat"/>
              <a:cs typeface="Montserrat"/>
              <a:sym typeface="Montserrat"/>
            </a:endParaRPr>
          </a:p>
          <a:p>
            <a:pPr marL="285750" lvl="0" indent="-285750" rtl="0">
              <a:spcBef>
                <a:spcPts val="0"/>
              </a:spcBef>
              <a:buFont typeface="Courier New" panose="02070309020205020404" pitchFamily="49" charset="0"/>
              <a:buChar char="o"/>
            </a:pPr>
            <a:r>
              <a:rPr lang="en" dirty="0" smtClean="0">
                <a:latin typeface="Montserrat"/>
                <a:ea typeface="Montserrat"/>
                <a:cs typeface="Montserrat"/>
                <a:sym typeface="Montserrat"/>
              </a:rPr>
              <a:t>American</a:t>
            </a:r>
          </a:p>
          <a:p>
            <a:pPr marL="285750" lvl="0" indent="-285750" rtl="0">
              <a:spcBef>
                <a:spcPts val="0"/>
              </a:spcBef>
              <a:buFont typeface="Courier New" panose="02070309020205020404" pitchFamily="49" charset="0"/>
              <a:buChar char="o"/>
            </a:pPr>
            <a:r>
              <a:rPr lang="en-US" dirty="0" smtClean="0">
                <a:latin typeface="Montserrat"/>
                <a:ea typeface="Montserrat"/>
                <a:cs typeface="Montserrat"/>
                <a:sym typeface="Montserrat"/>
              </a:rPr>
              <a:t>B</a:t>
            </a:r>
            <a:r>
              <a:rPr lang="en" dirty="0" smtClean="0">
                <a:latin typeface="Montserrat"/>
                <a:ea typeface="Montserrat"/>
                <a:cs typeface="Montserrat"/>
                <a:sym typeface="Montserrat"/>
              </a:rPr>
              <a:t>usinessman</a:t>
            </a:r>
          </a:p>
          <a:p>
            <a:pPr marL="285750" lvl="0" indent="-285750" rtl="0">
              <a:spcBef>
                <a:spcPts val="0"/>
              </a:spcBef>
              <a:buFont typeface="Courier New" panose="02070309020205020404" pitchFamily="49" charset="0"/>
              <a:buChar char="o"/>
            </a:pPr>
            <a:r>
              <a:rPr lang="en-US" dirty="0" smtClean="0">
                <a:latin typeface="Montserrat"/>
                <a:ea typeface="Montserrat"/>
                <a:cs typeface="Montserrat"/>
                <a:sym typeface="Montserrat"/>
              </a:rPr>
              <a:t>V</a:t>
            </a:r>
            <a:r>
              <a:rPr lang="en" dirty="0" smtClean="0">
                <a:latin typeface="Montserrat"/>
                <a:ea typeface="Montserrat"/>
                <a:cs typeface="Montserrat"/>
                <a:sym typeface="Montserrat"/>
              </a:rPr>
              <a:t>ery conservative</a:t>
            </a:r>
          </a:p>
          <a:p>
            <a:pPr marL="285750" lvl="0" indent="-285750" rtl="0">
              <a:spcBef>
                <a:spcPts val="0"/>
              </a:spcBef>
              <a:buFont typeface="Courier New" panose="02070309020205020404" pitchFamily="49" charset="0"/>
              <a:buChar char="o"/>
            </a:pPr>
            <a:r>
              <a:rPr lang="en" dirty="0" smtClean="0">
                <a:latin typeface="Montserrat"/>
                <a:ea typeface="Montserrat"/>
                <a:cs typeface="Montserrat"/>
                <a:sym typeface="Montserrat"/>
              </a:rPr>
              <a:t>English &amp; German</a:t>
            </a:r>
          </a:p>
          <a:p>
            <a:pPr marL="285750" lvl="0" indent="-285750" rtl="0">
              <a:spcBef>
                <a:spcPts val="0"/>
              </a:spcBef>
              <a:buFont typeface="Courier New" panose="02070309020205020404" pitchFamily="49" charset="0"/>
              <a:buChar char="o"/>
            </a:pPr>
            <a:r>
              <a:rPr lang="en-US" dirty="0" smtClean="0">
                <a:latin typeface="Montserrat"/>
                <a:ea typeface="Montserrat"/>
                <a:cs typeface="Montserrat"/>
                <a:sym typeface="Montserrat"/>
              </a:rPr>
              <a:t>G</a:t>
            </a:r>
            <a:r>
              <a:rPr lang="en" dirty="0" smtClean="0">
                <a:latin typeface="Montserrat"/>
                <a:ea typeface="Montserrat"/>
                <a:cs typeface="Montserrat"/>
                <a:sym typeface="Montserrat"/>
              </a:rPr>
              <a:t>olf, vintage cars</a:t>
            </a:r>
            <a:endParaRPr lang="en" dirty="0">
              <a:latin typeface="Montserrat"/>
              <a:ea typeface="Montserrat"/>
              <a:cs typeface="Montserrat"/>
              <a:sym typeface="Montserrat"/>
            </a:endParaRPr>
          </a:p>
        </p:txBody>
      </p:sp>
      <p:sp>
        <p:nvSpPr>
          <p:cNvPr id="133" name="Shape 133"/>
          <p:cNvSpPr txBox="1">
            <a:spLocks noGrp="1"/>
          </p:cNvSpPr>
          <p:nvPr>
            <p:ph type="body" idx="2"/>
          </p:nvPr>
        </p:nvSpPr>
        <p:spPr>
          <a:xfrm>
            <a:off x="3304737" y="1246053"/>
            <a:ext cx="2547900" cy="2377440"/>
          </a:xfrm>
          <a:prstGeom prst="rect">
            <a:avLst/>
          </a:prstGeom>
        </p:spPr>
        <p:txBody>
          <a:bodyPr lIns="91425" tIns="91425" rIns="91425" bIns="91425" anchor="t" anchorCtr="0">
            <a:noAutofit/>
          </a:bodyPr>
          <a:lstStyle/>
          <a:p>
            <a:pPr lvl="0" rtl="0">
              <a:spcBef>
                <a:spcPts val="0"/>
              </a:spcBef>
              <a:buNone/>
            </a:pPr>
            <a:r>
              <a:rPr lang="en" b="1" dirty="0" smtClean="0">
                <a:latin typeface="Montserrat"/>
                <a:ea typeface="Montserrat"/>
                <a:cs typeface="Montserrat"/>
                <a:sym typeface="Montserrat"/>
              </a:rPr>
              <a:t>Pierre</a:t>
            </a:r>
          </a:p>
          <a:p>
            <a:pPr lvl="0" rtl="0">
              <a:spcBef>
                <a:spcPts val="0"/>
              </a:spcBef>
              <a:buNone/>
            </a:pPr>
            <a:endParaRPr lang="en" b="1" dirty="0" smtClean="0">
              <a:latin typeface="Montserrat"/>
              <a:ea typeface="Montserrat"/>
              <a:cs typeface="Montserrat"/>
              <a:sym typeface="Montserrat"/>
            </a:endParaRPr>
          </a:p>
          <a:p>
            <a:pPr marL="285750" indent="-285750"/>
            <a:r>
              <a:rPr lang="en" dirty="0" smtClean="0">
                <a:latin typeface="Montserrat"/>
                <a:ea typeface="Montserrat"/>
                <a:cs typeface="Montserrat"/>
                <a:sym typeface="Montserrat"/>
              </a:rPr>
              <a:t>French</a:t>
            </a:r>
          </a:p>
          <a:p>
            <a:pPr marL="285750" indent="-285750"/>
            <a:r>
              <a:rPr lang="en-US" dirty="0" smtClean="0">
                <a:latin typeface="Montserrat"/>
                <a:ea typeface="Montserrat"/>
                <a:cs typeface="Montserrat"/>
                <a:sym typeface="Montserrat"/>
              </a:rPr>
              <a:t>P</a:t>
            </a:r>
            <a:r>
              <a:rPr lang="en" dirty="0" smtClean="0">
                <a:latin typeface="Montserrat"/>
                <a:ea typeface="Montserrat"/>
                <a:cs typeface="Montserrat"/>
                <a:sym typeface="Montserrat"/>
              </a:rPr>
              <a:t>hysician</a:t>
            </a:r>
          </a:p>
          <a:p>
            <a:pPr marL="285750" indent="-285750"/>
            <a:r>
              <a:rPr lang="en-US" dirty="0" smtClean="0">
                <a:latin typeface="Montserrat"/>
                <a:ea typeface="Montserrat"/>
                <a:cs typeface="Montserrat"/>
                <a:sym typeface="Montserrat"/>
              </a:rPr>
              <a:t>L</a:t>
            </a:r>
            <a:r>
              <a:rPr lang="en" dirty="0" smtClean="0">
                <a:latin typeface="Montserrat"/>
                <a:ea typeface="Montserrat"/>
                <a:cs typeface="Montserrat"/>
                <a:sym typeface="Montserrat"/>
              </a:rPr>
              <a:t>eft-wing</a:t>
            </a:r>
          </a:p>
          <a:p>
            <a:pPr marL="285750" indent="-285750"/>
            <a:r>
              <a:rPr lang="en" dirty="0" smtClean="0">
                <a:latin typeface="Montserrat"/>
                <a:ea typeface="Montserrat"/>
                <a:cs typeface="Montserrat"/>
                <a:sym typeface="Montserrat"/>
              </a:rPr>
              <a:t>French &amp; Spanish</a:t>
            </a:r>
          </a:p>
          <a:p>
            <a:pPr marL="285750" indent="-285750"/>
            <a:r>
              <a:rPr lang="en-US" dirty="0" smtClean="0">
                <a:latin typeface="Montserrat"/>
                <a:ea typeface="Montserrat"/>
                <a:cs typeface="Montserrat"/>
                <a:sym typeface="Montserrat"/>
              </a:rPr>
              <a:t>W</a:t>
            </a:r>
            <a:r>
              <a:rPr lang="en" dirty="0" smtClean="0">
                <a:latin typeface="Montserrat"/>
                <a:ea typeface="Montserrat"/>
                <a:cs typeface="Montserrat"/>
                <a:sym typeface="Montserrat"/>
              </a:rPr>
              <a:t>alking, reading</a:t>
            </a:r>
          </a:p>
        </p:txBody>
      </p:sp>
      <p:sp>
        <p:nvSpPr>
          <p:cNvPr id="134" name="Shape 134"/>
          <p:cNvSpPr txBox="1">
            <a:spLocks noGrp="1"/>
          </p:cNvSpPr>
          <p:nvPr>
            <p:ph type="body" idx="3"/>
          </p:nvPr>
        </p:nvSpPr>
        <p:spPr>
          <a:xfrm>
            <a:off x="5983124" y="1246053"/>
            <a:ext cx="2547900" cy="2377440"/>
          </a:xfrm>
          <a:prstGeom prst="rect">
            <a:avLst/>
          </a:prstGeom>
        </p:spPr>
        <p:txBody>
          <a:bodyPr lIns="91425" tIns="91425" rIns="91425" bIns="91425" anchor="t" anchorCtr="0">
            <a:noAutofit/>
          </a:bodyPr>
          <a:lstStyle/>
          <a:p>
            <a:pPr lvl="0" rtl="0">
              <a:spcBef>
                <a:spcPts val="0"/>
              </a:spcBef>
              <a:buNone/>
            </a:pPr>
            <a:r>
              <a:rPr lang="en" b="1" dirty="0" smtClean="0">
                <a:latin typeface="Montserrat"/>
                <a:ea typeface="Montserrat"/>
                <a:cs typeface="Montserrat"/>
                <a:sym typeface="Montserrat"/>
              </a:rPr>
              <a:t>Elke</a:t>
            </a:r>
          </a:p>
          <a:p>
            <a:pPr lvl="0" rtl="0">
              <a:spcBef>
                <a:spcPts val="0"/>
              </a:spcBef>
              <a:buNone/>
            </a:pPr>
            <a:endParaRPr lang="en" b="1" dirty="0" smtClean="0">
              <a:latin typeface="Montserrat"/>
              <a:ea typeface="Montserrat"/>
              <a:cs typeface="Montserrat"/>
              <a:sym typeface="Montserrat"/>
            </a:endParaRPr>
          </a:p>
          <a:p>
            <a:pPr marL="285750" indent="-285750"/>
            <a:r>
              <a:rPr lang="en" dirty="0" smtClean="0">
                <a:latin typeface="Montserrat"/>
                <a:ea typeface="Montserrat"/>
                <a:cs typeface="Montserrat"/>
                <a:sym typeface="Montserrat"/>
              </a:rPr>
              <a:t>German</a:t>
            </a:r>
          </a:p>
          <a:p>
            <a:pPr marL="285750" indent="-285750"/>
            <a:r>
              <a:rPr lang="en" dirty="0" smtClean="0">
                <a:latin typeface="Montserrat"/>
                <a:ea typeface="Montserrat"/>
                <a:cs typeface="Montserrat"/>
                <a:sym typeface="Montserrat"/>
              </a:rPr>
              <a:t>Banker</a:t>
            </a:r>
          </a:p>
          <a:p>
            <a:pPr marL="285750" indent="-285750"/>
            <a:r>
              <a:rPr lang="en" dirty="0" smtClean="0">
                <a:latin typeface="Montserrat"/>
                <a:ea typeface="Montserrat"/>
                <a:cs typeface="Montserrat"/>
                <a:sym typeface="Montserrat"/>
              </a:rPr>
              <a:t>Right-wing</a:t>
            </a:r>
          </a:p>
          <a:p>
            <a:pPr marL="285750" indent="-285750"/>
            <a:r>
              <a:rPr lang="en" dirty="0" smtClean="0">
                <a:latin typeface="Montserrat"/>
                <a:ea typeface="Montserrat"/>
                <a:cs typeface="Montserrat"/>
                <a:sym typeface="Montserrat"/>
              </a:rPr>
              <a:t>German &amp; Russian</a:t>
            </a:r>
          </a:p>
          <a:p>
            <a:pPr marL="285750" indent="-285750"/>
            <a:r>
              <a:rPr lang="en" dirty="0" smtClean="0">
                <a:latin typeface="Montserrat"/>
                <a:ea typeface="Montserrat"/>
                <a:cs typeface="Montserrat"/>
                <a:sym typeface="Montserrat"/>
              </a:rPr>
              <a:t>Tennis, golf</a:t>
            </a:r>
            <a:endParaRPr lang="en" dirty="0">
              <a:latin typeface="Montserrat"/>
              <a:ea typeface="Montserrat"/>
              <a:cs typeface="Montserrat"/>
              <a:sym typeface="Montserrat"/>
            </a:endParaRPr>
          </a:p>
          <a:p>
            <a:pPr lvl="0">
              <a:spcBef>
                <a:spcPts val="0"/>
              </a:spcBef>
              <a:buNone/>
            </a:pPr>
            <a:endParaRPr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6400800"/>
            <a:ext cx="2229394" cy="365760"/>
          </a:xfrm>
          <a:prstGeom prst="rect">
            <a:avLst/>
          </a:prstGeom>
        </p:spPr>
      </p:pic>
      <p:sp>
        <p:nvSpPr>
          <p:cNvPr id="7" name="Shape 132"/>
          <p:cNvSpPr txBox="1">
            <a:spLocks/>
          </p:cNvSpPr>
          <p:nvPr/>
        </p:nvSpPr>
        <p:spPr>
          <a:xfrm>
            <a:off x="626350" y="3832053"/>
            <a:ext cx="2547900" cy="237744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chemeClr val="dk1"/>
              </a:buClr>
              <a:buSzPct val="100000"/>
              <a:buFont typeface="PT Serif"/>
              <a:buChar char="○"/>
              <a:defRPr sz="1800" b="0" i="0" u="none" strike="noStrike" cap="none">
                <a:solidFill>
                  <a:schemeClr val="dk1"/>
                </a:solidFill>
                <a:latin typeface="PT Serif"/>
                <a:ea typeface="PT Serif"/>
                <a:cs typeface="PT Serif"/>
                <a:sym typeface="PT Serif"/>
              </a:defRPr>
            </a:lvl1pPr>
            <a:lvl2pPr marR="0" lvl="1" algn="l" rtl="0">
              <a:lnSpc>
                <a:spcPct val="115000"/>
              </a:lnSpc>
              <a:spcBef>
                <a:spcPts val="0"/>
              </a:spcBef>
              <a:spcAft>
                <a:spcPts val="0"/>
              </a:spcAft>
              <a:buClr>
                <a:schemeClr val="dk1"/>
              </a:buClr>
              <a:buSzPct val="100000"/>
              <a:buFont typeface="PT Serif"/>
              <a:buChar char="□"/>
              <a:defRPr sz="1800" b="0" i="0" u="none" strike="noStrike" cap="none">
                <a:solidFill>
                  <a:schemeClr val="dk1"/>
                </a:solidFill>
                <a:latin typeface="PT Serif"/>
                <a:ea typeface="PT Serif"/>
                <a:cs typeface="PT Serif"/>
                <a:sym typeface="PT Serif"/>
              </a:defRPr>
            </a:lvl2pPr>
            <a:lvl3pPr marR="0" lvl="2" algn="l" rtl="0">
              <a:lnSpc>
                <a:spcPct val="115000"/>
              </a:lnSpc>
              <a:spcBef>
                <a:spcPts val="0"/>
              </a:spcBef>
              <a:spcAft>
                <a:spcPts val="0"/>
              </a:spcAft>
              <a:buClr>
                <a:schemeClr val="dk1"/>
              </a:buClr>
              <a:buSzPct val="100000"/>
              <a:buFont typeface="PT Serif"/>
              <a:buChar char="○"/>
              <a:defRPr sz="1800" b="0" i="0" u="none" strike="noStrike" cap="none">
                <a:solidFill>
                  <a:schemeClr val="dk1"/>
                </a:solidFill>
                <a:latin typeface="PT Serif"/>
                <a:ea typeface="PT Serif"/>
                <a:cs typeface="PT Serif"/>
                <a:sym typeface="PT Serif"/>
              </a:defRPr>
            </a:lvl3pPr>
            <a:lvl4pPr marR="0" lvl="3" algn="l" rtl="0">
              <a:lnSpc>
                <a:spcPct val="115000"/>
              </a:lnSpc>
              <a:spcBef>
                <a:spcPts val="0"/>
              </a:spcBef>
              <a:spcAft>
                <a:spcPts val="0"/>
              </a:spcAft>
              <a:buClr>
                <a:schemeClr val="dk1"/>
              </a:buClr>
              <a:buSzPct val="100000"/>
              <a:buFont typeface="PT Serif"/>
              <a:buChar char="□"/>
              <a:defRPr sz="1800" b="0" i="0" u="none" strike="noStrike" cap="none">
                <a:solidFill>
                  <a:schemeClr val="dk1"/>
                </a:solidFill>
                <a:latin typeface="PT Serif"/>
                <a:ea typeface="PT Serif"/>
                <a:cs typeface="PT Serif"/>
                <a:sym typeface="PT Serif"/>
              </a:defRPr>
            </a:lvl4pPr>
            <a:lvl5pPr marR="0" lvl="4" algn="l" rtl="0">
              <a:lnSpc>
                <a:spcPct val="115000"/>
              </a:lnSpc>
              <a:spcBef>
                <a:spcPts val="0"/>
              </a:spcBef>
              <a:spcAft>
                <a:spcPts val="0"/>
              </a:spcAft>
              <a:buClr>
                <a:schemeClr val="dk1"/>
              </a:buClr>
              <a:buSzPct val="100000"/>
              <a:buFont typeface="PT Serif"/>
              <a:buNone/>
              <a:defRPr sz="1800" b="0" i="0" u="none" strike="noStrike" cap="none">
                <a:solidFill>
                  <a:schemeClr val="dk1"/>
                </a:solidFill>
                <a:latin typeface="PT Serif"/>
                <a:ea typeface="PT Serif"/>
                <a:cs typeface="PT Serif"/>
                <a:sym typeface="PT Serif"/>
              </a:defRPr>
            </a:lvl5pPr>
            <a:lvl6pPr marR="0" lvl="5" algn="l" rtl="0">
              <a:lnSpc>
                <a:spcPct val="115000"/>
              </a:lnSpc>
              <a:spcBef>
                <a:spcPts val="0"/>
              </a:spcBef>
              <a:spcAft>
                <a:spcPts val="0"/>
              </a:spcAft>
              <a:buClr>
                <a:schemeClr val="dk1"/>
              </a:buClr>
              <a:buSzPct val="100000"/>
              <a:buFont typeface="PT Serif"/>
              <a:buNone/>
              <a:defRPr sz="1800" b="0" i="0" u="none" strike="noStrike" cap="none">
                <a:solidFill>
                  <a:schemeClr val="dk1"/>
                </a:solidFill>
                <a:latin typeface="PT Serif"/>
                <a:ea typeface="PT Serif"/>
                <a:cs typeface="PT Serif"/>
                <a:sym typeface="PT Serif"/>
              </a:defRPr>
            </a:lvl6pPr>
            <a:lvl7pPr marR="0" lvl="6" algn="l" rtl="0">
              <a:lnSpc>
                <a:spcPct val="115000"/>
              </a:lnSpc>
              <a:spcBef>
                <a:spcPts val="0"/>
              </a:spcBef>
              <a:spcAft>
                <a:spcPts val="0"/>
              </a:spcAft>
              <a:buClr>
                <a:schemeClr val="dk1"/>
              </a:buClr>
              <a:buSzPct val="100000"/>
              <a:buFont typeface="PT Serif"/>
              <a:buNone/>
              <a:defRPr sz="1800" b="0" i="0" u="none" strike="noStrike" cap="none">
                <a:solidFill>
                  <a:schemeClr val="dk1"/>
                </a:solidFill>
                <a:latin typeface="PT Serif"/>
                <a:ea typeface="PT Serif"/>
                <a:cs typeface="PT Serif"/>
                <a:sym typeface="PT Serif"/>
              </a:defRPr>
            </a:lvl7pPr>
            <a:lvl8pPr marR="0" lvl="7" algn="l" rtl="0">
              <a:lnSpc>
                <a:spcPct val="115000"/>
              </a:lnSpc>
              <a:spcBef>
                <a:spcPts val="0"/>
              </a:spcBef>
              <a:spcAft>
                <a:spcPts val="0"/>
              </a:spcAft>
              <a:buClr>
                <a:schemeClr val="dk1"/>
              </a:buClr>
              <a:buSzPct val="100000"/>
              <a:buFont typeface="PT Serif"/>
              <a:buNone/>
              <a:defRPr sz="1800" b="0" i="0" u="none" strike="noStrike" cap="none">
                <a:solidFill>
                  <a:schemeClr val="dk1"/>
                </a:solidFill>
                <a:latin typeface="PT Serif"/>
                <a:ea typeface="PT Serif"/>
                <a:cs typeface="PT Serif"/>
                <a:sym typeface="PT Serif"/>
              </a:defRPr>
            </a:lvl8pPr>
            <a:lvl9pPr marR="0" lvl="8" algn="l" rtl="0">
              <a:lnSpc>
                <a:spcPct val="115000"/>
              </a:lnSpc>
              <a:spcBef>
                <a:spcPts val="0"/>
              </a:spcBef>
              <a:spcAft>
                <a:spcPts val="0"/>
              </a:spcAft>
              <a:buClr>
                <a:schemeClr val="dk1"/>
              </a:buClr>
              <a:buSzPct val="100000"/>
              <a:buFont typeface="PT Serif"/>
              <a:buNone/>
              <a:defRPr sz="1800" b="0" i="0" u="none" strike="noStrike" cap="none">
                <a:solidFill>
                  <a:schemeClr val="dk1"/>
                </a:solidFill>
                <a:latin typeface="PT Serif"/>
                <a:ea typeface="PT Serif"/>
                <a:cs typeface="PT Serif"/>
                <a:sym typeface="PT Serif"/>
              </a:defRPr>
            </a:lvl9pPr>
          </a:lstStyle>
          <a:p>
            <a:pPr>
              <a:buFont typeface="PT Serif"/>
              <a:buNone/>
            </a:pPr>
            <a:r>
              <a:rPr lang="en" b="1" dirty="0" smtClean="0">
                <a:latin typeface="Montserrat"/>
                <a:ea typeface="Montserrat"/>
                <a:cs typeface="Montserrat"/>
                <a:sym typeface="Montserrat"/>
              </a:rPr>
              <a:t>Maria</a:t>
            </a:r>
          </a:p>
          <a:p>
            <a:pPr>
              <a:buFont typeface="PT Serif"/>
              <a:buNone/>
            </a:pPr>
            <a:endParaRPr lang="en" b="1" dirty="0" smtClean="0">
              <a:latin typeface="Montserrat"/>
              <a:ea typeface="Montserrat"/>
              <a:cs typeface="Montserrat"/>
              <a:sym typeface="Montserrat"/>
            </a:endParaRPr>
          </a:p>
          <a:p>
            <a:pPr marL="285750" indent="-285750"/>
            <a:r>
              <a:rPr lang="en" dirty="0" smtClean="0">
                <a:latin typeface="Montserrat"/>
                <a:ea typeface="Montserrat"/>
                <a:cs typeface="Montserrat"/>
                <a:sym typeface="Montserrat"/>
              </a:rPr>
              <a:t>Spanish</a:t>
            </a:r>
          </a:p>
          <a:p>
            <a:pPr marL="285750" indent="-285750"/>
            <a:r>
              <a:rPr lang="en" dirty="0" smtClean="0">
                <a:latin typeface="Montserrat"/>
                <a:ea typeface="Montserrat"/>
                <a:cs typeface="Montserrat"/>
                <a:sym typeface="Montserrat"/>
              </a:rPr>
              <a:t>Journalist</a:t>
            </a:r>
          </a:p>
          <a:p>
            <a:pPr marL="285750" indent="-285750"/>
            <a:r>
              <a:rPr lang="en" dirty="0" smtClean="0">
                <a:latin typeface="Montserrat"/>
                <a:ea typeface="Montserrat"/>
                <a:cs typeface="Montserrat"/>
                <a:sym typeface="Montserrat"/>
              </a:rPr>
              <a:t>Centrist</a:t>
            </a:r>
          </a:p>
          <a:p>
            <a:pPr marL="285750" indent="-285750"/>
            <a:r>
              <a:rPr lang="en" dirty="0" smtClean="0">
                <a:latin typeface="Montserrat"/>
                <a:ea typeface="Montserrat"/>
                <a:cs typeface="Montserrat"/>
                <a:sym typeface="Montserrat"/>
              </a:rPr>
              <a:t>Spanish &amp; E</a:t>
            </a:r>
            <a:r>
              <a:rPr lang="en-US" dirty="0" smtClean="0">
                <a:latin typeface="Montserrat"/>
                <a:ea typeface="Montserrat"/>
                <a:cs typeface="Montserrat"/>
                <a:sym typeface="Montserrat"/>
              </a:rPr>
              <a:t>n</a:t>
            </a:r>
            <a:r>
              <a:rPr lang="en" dirty="0" smtClean="0">
                <a:latin typeface="Montserrat"/>
                <a:ea typeface="Montserrat"/>
                <a:cs typeface="Montserrat"/>
                <a:sym typeface="Montserrat"/>
              </a:rPr>
              <a:t>glish</a:t>
            </a:r>
          </a:p>
          <a:p>
            <a:pPr marL="285750" indent="-285750"/>
            <a:r>
              <a:rPr lang="en" dirty="0" smtClean="0">
                <a:latin typeface="Montserrat"/>
                <a:ea typeface="Montserrat"/>
                <a:cs typeface="Montserrat"/>
                <a:sym typeface="Montserrat"/>
              </a:rPr>
              <a:t>Painting, movies</a:t>
            </a:r>
            <a:endParaRPr lang="en" dirty="0">
              <a:latin typeface="Montserrat"/>
              <a:ea typeface="Montserrat"/>
              <a:cs typeface="Montserrat"/>
              <a:sym typeface="Montserrat"/>
            </a:endParaRPr>
          </a:p>
        </p:txBody>
      </p:sp>
      <p:sp>
        <p:nvSpPr>
          <p:cNvPr id="8" name="Shape 133"/>
          <p:cNvSpPr txBox="1">
            <a:spLocks/>
          </p:cNvSpPr>
          <p:nvPr/>
        </p:nvSpPr>
        <p:spPr>
          <a:xfrm>
            <a:off x="3304737" y="3832052"/>
            <a:ext cx="2743200" cy="237744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chemeClr val="dk1"/>
              </a:buClr>
              <a:buSzPct val="100000"/>
              <a:buFont typeface="PT Serif"/>
              <a:buChar char="○"/>
              <a:defRPr sz="1800" b="0" i="0" u="none" strike="noStrike" cap="none">
                <a:solidFill>
                  <a:schemeClr val="dk1"/>
                </a:solidFill>
                <a:latin typeface="PT Serif"/>
                <a:ea typeface="PT Serif"/>
                <a:cs typeface="PT Serif"/>
                <a:sym typeface="PT Serif"/>
              </a:defRPr>
            </a:lvl1pPr>
            <a:lvl2pPr marR="0" lvl="1" algn="l" rtl="0">
              <a:lnSpc>
                <a:spcPct val="115000"/>
              </a:lnSpc>
              <a:spcBef>
                <a:spcPts val="0"/>
              </a:spcBef>
              <a:spcAft>
                <a:spcPts val="0"/>
              </a:spcAft>
              <a:buClr>
                <a:schemeClr val="dk1"/>
              </a:buClr>
              <a:buSzPct val="100000"/>
              <a:buFont typeface="PT Serif"/>
              <a:buChar char="□"/>
              <a:defRPr sz="1800" b="0" i="0" u="none" strike="noStrike" cap="none">
                <a:solidFill>
                  <a:schemeClr val="dk1"/>
                </a:solidFill>
                <a:latin typeface="PT Serif"/>
                <a:ea typeface="PT Serif"/>
                <a:cs typeface="PT Serif"/>
                <a:sym typeface="PT Serif"/>
              </a:defRPr>
            </a:lvl2pPr>
            <a:lvl3pPr marR="0" lvl="2" algn="l" rtl="0">
              <a:lnSpc>
                <a:spcPct val="115000"/>
              </a:lnSpc>
              <a:spcBef>
                <a:spcPts val="0"/>
              </a:spcBef>
              <a:spcAft>
                <a:spcPts val="0"/>
              </a:spcAft>
              <a:buClr>
                <a:schemeClr val="dk1"/>
              </a:buClr>
              <a:buSzPct val="100000"/>
              <a:buFont typeface="PT Serif"/>
              <a:buChar char="○"/>
              <a:defRPr sz="1800" b="0" i="0" u="none" strike="noStrike" cap="none">
                <a:solidFill>
                  <a:schemeClr val="dk1"/>
                </a:solidFill>
                <a:latin typeface="PT Serif"/>
                <a:ea typeface="PT Serif"/>
                <a:cs typeface="PT Serif"/>
                <a:sym typeface="PT Serif"/>
              </a:defRPr>
            </a:lvl3pPr>
            <a:lvl4pPr marR="0" lvl="3" algn="l" rtl="0">
              <a:lnSpc>
                <a:spcPct val="115000"/>
              </a:lnSpc>
              <a:spcBef>
                <a:spcPts val="0"/>
              </a:spcBef>
              <a:spcAft>
                <a:spcPts val="0"/>
              </a:spcAft>
              <a:buClr>
                <a:schemeClr val="dk1"/>
              </a:buClr>
              <a:buSzPct val="100000"/>
              <a:buFont typeface="PT Serif"/>
              <a:buChar char="□"/>
              <a:defRPr sz="1800" b="0" i="0" u="none" strike="noStrike" cap="none">
                <a:solidFill>
                  <a:schemeClr val="dk1"/>
                </a:solidFill>
                <a:latin typeface="PT Serif"/>
                <a:ea typeface="PT Serif"/>
                <a:cs typeface="PT Serif"/>
                <a:sym typeface="PT Serif"/>
              </a:defRPr>
            </a:lvl4pPr>
            <a:lvl5pPr marR="0" lvl="4" algn="l" rtl="0">
              <a:lnSpc>
                <a:spcPct val="115000"/>
              </a:lnSpc>
              <a:spcBef>
                <a:spcPts val="0"/>
              </a:spcBef>
              <a:spcAft>
                <a:spcPts val="0"/>
              </a:spcAft>
              <a:buClr>
                <a:schemeClr val="dk1"/>
              </a:buClr>
              <a:buSzPct val="100000"/>
              <a:buFont typeface="PT Serif"/>
              <a:buNone/>
              <a:defRPr sz="1800" b="0" i="0" u="none" strike="noStrike" cap="none">
                <a:solidFill>
                  <a:schemeClr val="dk1"/>
                </a:solidFill>
                <a:latin typeface="PT Serif"/>
                <a:ea typeface="PT Serif"/>
                <a:cs typeface="PT Serif"/>
                <a:sym typeface="PT Serif"/>
              </a:defRPr>
            </a:lvl5pPr>
            <a:lvl6pPr marR="0" lvl="5" algn="l" rtl="0">
              <a:lnSpc>
                <a:spcPct val="115000"/>
              </a:lnSpc>
              <a:spcBef>
                <a:spcPts val="0"/>
              </a:spcBef>
              <a:spcAft>
                <a:spcPts val="0"/>
              </a:spcAft>
              <a:buClr>
                <a:schemeClr val="dk1"/>
              </a:buClr>
              <a:buSzPct val="100000"/>
              <a:buFont typeface="PT Serif"/>
              <a:buNone/>
              <a:defRPr sz="1800" b="0" i="0" u="none" strike="noStrike" cap="none">
                <a:solidFill>
                  <a:schemeClr val="dk1"/>
                </a:solidFill>
                <a:latin typeface="PT Serif"/>
                <a:ea typeface="PT Serif"/>
                <a:cs typeface="PT Serif"/>
                <a:sym typeface="PT Serif"/>
              </a:defRPr>
            </a:lvl6pPr>
            <a:lvl7pPr marR="0" lvl="6" algn="l" rtl="0">
              <a:lnSpc>
                <a:spcPct val="115000"/>
              </a:lnSpc>
              <a:spcBef>
                <a:spcPts val="0"/>
              </a:spcBef>
              <a:spcAft>
                <a:spcPts val="0"/>
              </a:spcAft>
              <a:buClr>
                <a:schemeClr val="dk1"/>
              </a:buClr>
              <a:buSzPct val="100000"/>
              <a:buFont typeface="PT Serif"/>
              <a:buNone/>
              <a:defRPr sz="1800" b="0" i="0" u="none" strike="noStrike" cap="none">
                <a:solidFill>
                  <a:schemeClr val="dk1"/>
                </a:solidFill>
                <a:latin typeface="PT Serif"/>
                <a:ea typeface="PT Serif"/>
                <a:cs typeface="PT Serif"/>
                <a:sym typeface="PT Serif"/>
              </a:defRPr>
            </a:lvl7pPr>
            <a:lvl8pPr marR="0" lvl="7" algn="l" rtl="0">
              <a:lnSpc>
                <a:spcPct val="115000"/>
              </a:lnSpc>
              <a:spcBef>
                <a:spcPts val="0"/>
              </a:spcBef>
              <a:spcAft>
                <a:spcPts val="0"/>
              </a:spcAft>
              <a:buClr>
                <a:schemeClr val="dk1"/>
              </a:buClr>
              <a:buSzPct val="100000"/>
              <a:buFont typeface="PT Serif"/>
              <a:buNone/>
              <a:defRPr sz="1800" b="0" i="0" u="none" strike="noStrike" cap="none">
                <a:solidFill>
                  <a:schemeClr val="dk1"/>
                </a:solidFill>
                <a:latin typeface="PT Serif"/>
                <a:ea typeface="PT Serif"/>
                <a:cs typeface="PT Serif"/>
                <a:sym typeface="PT Serif"/>
              </a:defRPr>
            </a:lvl8pPr>
            <a:lvl9pPr marR="0" lvl="8" algn="l" rtl="0">
              <a:lnSpc>
                <a:spcPct val="115000"/>
              </a:lnSpc>
              <a:spcBef>
                <a:spcPts val="0"/>
              </a:spcBef>
              <a:spcAft>
                <a:spcPts val="0"/>
              </a:spcAft>
              <a:buClr>
                <a:schemeClr val="dk1"/>
              </a:buClr>
              <a:buSzPct val="100000"/>
              <a:buFont typeface="PT Serif"/>
              <a:buNone/>
              <a:defRPr sz="1800" b="0" i="0" u="none" strike="noStrike" cap="none">
                <a:solidFill>
                  <a:schemeClr val="dk1"/>
                </a:solidFill>
                <a:latin typeface="PT Serif"/>
                <a:ea typeface="PT Serif"/>
                <a:cs typeface="PT Serif"/>
                <a:sym typeface="PT Serif"/>
              </a:defRPr>
            </a:lvl9pPr>
          </a:lstStyle>
          <a:p>
            <a:pPr>
              <a:buFont typeface="PT Serif"/>
              <a:buNone/>
            </a:pPr>
            <a:r>
              <a:rPr lang="en" b="1" dirty="0" smtClean="0">
                <a:latin typeface="Montserrat"/>
                <a:ea typeface="Montserrat"/>
                <a:cs typeface="Montserrat"/>
                <a:sym typeface="Montserrat"/>
              </a:rPr>
              <a:t>Heidi</a:t>
            </a:r>
          </a:p>
          <a:p>
            <a:pPr>
              <a:buFont typeface="PT Serif"/>
              <a:buNone/>
            </a:pPr>
            <a:endParaRPr lang="en" b="1" dirty="0" smtClean="0">
              <a:latin typeface="Montserrat"/>
              <a:ea typeface="Montserrat"/>
              <a:cs typeface="Montserrat"/>
              <a:sym typeface="Montserrat"/>
            </a:endParaRPr>
          </a:p>
          <a:p>
            <a:pPr marL="285750" indent="-285750"/>
            <a:r>
              <a:rPr lang="en-US" dirty="0" smtClean="0">
                <a:latin typeface="Montserrat"/>
                <a:ea typeface="Montserrat"/>
                <a:cs typeface="Montserrat"/>
                <a:sym typeface="Montserrat"/>
              </a:rPr>
              <a:t>Austrian</a:t>
            </a:r>
          </a:p>
          <a:p>
            <a:pPr marL="285750" indent="-285750"/>
            <a:r>
              <a:rPr lang="en-US" dirty="0" smtClean="0">
                <a:latin typeface="Montserrat"/>
                <a:ea typeface="Montserrat"/>
                <a:cs typeface="Montserrat"/>
                <a:sym typeface="Montserrat"/>
              </a:rPr>
              <a:t>Lawyer</a:t>
            </a:r>
          </a:p>
          <a:p>
            <a:pPr marL="285750" indent="-285750"/>
            <a:r>
              <a:rPr lang="en-US" dirty="0" smtClean="0">
                <a:latin typeface="Montserrat"/>
                <a:ea typeface="Montserrat"/>
                <a:cs typeface="Montserrat"/>
                <a:sym typeface="Montserrat"/>
              </a:rPr>
              <a:t>Centrist</a:t>
            </a:r>
          </a:p>
          <a:p>
            <a:pPr marL="285750" indent="-285750"/>
            <a:r>
              <a:rPr lang="en-US" dirty="0" smtClean="0">
                <a:latin typeface="Montserrat"/>
                <a:ea typeface="Montserrat"/>
                <a:cs typeface="Montserrat"/>
                <a:sym typeface="Montserrat"/>
              </a:rPr>
              <a:t>German &amp; Russian</a:t>
            </a:r>
          </a:p>
          <a:p>
            <a:pPr marL="285750" indent="-285750"/>
            <a:r>
              <a:rPr lang="en-US" dirty="0" smtClean="0">
                <a:latin typeface="Montserrat"/>
                <a:ea typeface="Montserrat"/>
                <a:cs typeface="Montserrat"/>
                <a:sym typeface="Montserrat"/>
              </a:rPr>
              <a:t>Gardening, painting</a:t>
            </a:r>
            <a:endParaRPr lang="en" dirty="0" smtClean="0">
              <a:latin typeface="Montserrat"/>
              <a:ea typeface="Montserrat"/>
              <a:cs typeface="Montserrat"/>
              <a:sym typeface="Montserrat"/>
            </a:endParaRPr>
          </a:p>
        </p:txBody>
      </p:sp>
      <p:sp>
        <p:nvSpPr>
          <p:cNvPr id="9" name="Shape 134"/>
          <p:cNvSpPr txBox="1">
            <a:spLocks/>
          </p:cNvSpPr>
          <p:nvPr/>
        </p:nvSpPr>
        <p:spPr>
          <a:xfrm>
            <a:off x="5983124" y="3832052"/>
            <a:ext cx="2743200" cy="237744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chemeClr val="dk1"/>
              </a:buClr>
              <a:buSzPct val="100000"/>
              <a:buFont typeface="PT Serif"/>
              <a:buChar char="○"/>
              <a:defRPr sz="1800" b="0" i="0" u="none" strike="noStrike" cap="none">
                <a:solidFill>
                  <a:schemeClr val="dk1"/>
                </a:solidFill>
                <a:latin typeface="PT Serif"/>
                <a:ea typeface="PT Serif"/>
                <a:cs typeface="PT Serif"/>
                <a:sym typeface="PT Serif"/>
              </a:defRPr>
            </a:lvl1pPr>
            <a:lvl2pPr marR="0" lvl="1" algn="l" rtl="0">
              <a:lnSpc>
                <a:spcPct val="115000"/>
              </a:lnSpc>
              <a:spcBef>
                <a:spcPts val="0"/>
              </a:spcBef>
              <a:spcAft>
                <a:spcPts val="0"/>
              </a:spcAft>
              <a:buClr>
                <a:schemeClr val="dk1"/>
              </a:buClr>
              <a:buSzPct val="100000"/>
              <a:buFont typeface="PT Serif"/>
              <a:buChar char="□"/>
              <a:defRPr sz="1800" b="0" i="0" u="none" strike="noStrike" cap="none">
                <a:solidFill>
                  <a:schemeClr val="dk1"/>
                </a:solidFill>
                <a:latin typeface="PT Serif"/>
                <a:ea typeface="PT Serif"/>
                <a:cs typeface="PT Serif"/>
                <a:sym typeface="PT Serif"/>
              </a:defRPr>
            </a:lvl2pPr>
            <a:lvl3pPr marR="0" lvl="2" algn="l" rtl="0">
              <a:lnSpc>
                <a:spcPct val="115000"/>
              </a:lnSpc>
              <a:spcBef>
                <a:spcPts val="0"/>
              </a:spcBef>
              <a:spcAft>
                <a:spcPts val="0"/>
              </a:spcAft>
              <a:buClr>
                <a:schemeClr val="dk1"/>
              </a:buClr>
              <a:buSzPct val="100000"/>
              <a:buFont typeface="PT Serif"/>
              <a:buChar char="○"/>
              <a:defRPr sz="1800" b="0" i="0" u="none" strike="noStrike" cap="none">
                <a:solidFill>
                  <a:schemeClr val="dk1"/>
                </a:solidFill>
                <a:latin typeface="PT Serif"/>
                <a:ea typeface="PT Serif"/>
                <a:cs typeface="PT Serif"/>
                <a:sym typeface="PT Serif"/>
              </a:defRPr>
            </a:lvl3pPr>
            <a:lvl4pPr marR="0" lvl="3" algn="l" rtl="0">
              <a:lnSpc>
                <a:spcPct val="115000"/>
              </a:lnSpc>
              <a:spcBef>
                <a:spcPts val="0"/>
              </a:spcBef>
              <a:spcAft>
                <a:spcPts val="0"/>
              </a:spcAft>
              <a:buClr>
                <a:schemeClr val="dk1"/>
              </a:buClr>
              <a:buSzPct val="100000"/>
              <a:buFont typeface="PT Serif"/>
              <a:buChar char="□"/>
              <a:defRPr sz="1800" b="0" i="0" u="none" strike="noStrike" cap="none">
                <a:solidFill>
                  <a:schemeClr val="dk1"/>
                </a:solidFill>
                <a:latin typeface="PT Serif"/>
                <a:ea typeface="PT Serif"/>
                <a:cs typeface="PT Serif"/>
                <a:sym typeface="PT Serif"/>
              </a:defRPr>
            </a:lvl4pPr>
            <a:lvl5pPr marR="0" lvl="4" algn="l" rtl="0">
              <a:lnSpc>
                <a:spcPct val="115000"/>
              </a:lnSpc>
              <a:spcBef>
                <a:spcPts val="0"/>
              </a:spcBef>
              <a:spcAft>
                <a:spcPts val="0"/>
              </a:spcAft>
              <a:buClr>
                <a:schemeClr val="dk1"/>
              </a:buClr>
              <a:buSzPct val="100000"/>
              <a:buFont typeface="PT Serif"/>
              <a:buNone/>
              <a:defRPr sz="1800" b="0" i="0" u="none" strike="noStrike" cap="none">
                <a:solidFill>
                  <a:schemeClr val="dk1"/>
                </a:solidFill>
                <a:latin typeface="PT Serif"/>
                <a:ea typeface="PT Serif"/>
                <a:cs typeface="PT Serif"/>
                <a:sym typeface="PT Serif"/>
              </a:defRPr>
            </a:lvl5pPr>
            <a:lvl6pPr marR="0" lvl="5" algn="l" rtl="0">
              <a:lnSpc>
                <a:spcPct val="115000"/>
              </a:lnSpc>
              <a:spcBef>
                <a:spcPts val="0"/>
              </a:spcBef>
              <a:spcAft>
                <a:spcPts val="0"/>
              </a:spcAft>
              <a:buClr>
                <a:schemeClr val="dk1"/>
              </a:buClr>
              <a:buSzPct val="100000"/>
              <a:buFont typeface="PT Serif"/>
              <a:buNone/>
              <a:defRPr sz="1800" b="0" i="0" u="none" strike="noStrike" cap="none">
                <a:solidFill>
                  <a:schemeClr val="dk1"/>
                </a:solidFill>
                <a:latin typeface="PT Serif"/>
                <a:ea typeface="PT Serif"/>
                <a:cs typeface="PT Serif"/>
                <a:sym typeface="PT Serif"/>
              </a:defRPr>
            </a:lvl6pPr>
            <a:lvl7pPr marR="0" lvl="6" algn="l" rtl="0">
              <a:lnSpc>
                <a:spcPct val="115000"/>
              </a:lnSpc>
              <a:spcBef>
                <a:spcPts val="0"/>
              </a:spcBef>
              <a:spcAft>
                <a:spcPts val="0"/>
              </a:spcAft>
              <a:buClr>
                <a:schemeClr val="dk1"/>
              </a:buClr>
              <a:buSzPct val="100000"/>
              <a:buFont typeface="PT Serif"/>
              <a:buNone/>
              <a:defRPr sz="1800" b="0" i="0" u="none" strike="noStrike" cap="none">
                <a:solidFill>
                  <a:schemeClr val="dk1"/>
                </a:solidFill>
                <a:latin typeface="PT Serif"/>
                <a:ea typeface="PT Serif"/>
                <a:cs typeface="PT Serif"/>
                <a:sym typeface="PT Serif"/>
              </a:defRPr>
            </a:lvl7pPr>
            <a:lvl8pPr marR="0" lvl="7" algn="l" rtl="0">
              <a:lnSpc>
                <a:spcPct val="115000"/>
              </a:lnSpc>
              <a:spcBef>
                <a:spcPts val="0"/>
              </a:spcBef>
              <a:spcAft>
                <a:spcPts val="0"/>
              </a:spcAft>
              <a:buClr>
                <a:schemeClr val="dk1"/>
              </a:buClr>
              <a:buSzPct val="100000"/>
              <a:buFont typeface="PT Serif"/>
              <a:buNone/>
              <a:defRPr sz="1800" b="0" i="0" u="none" strike="noStrike" cap="none">
                <a:solidFill>
                  <a:schemeClr val="dk1"/>
                </a:solidFill>
                <a:latin typeface="PT Serif"/>
                <a:ea typeface="PT Serif"/>
                <a:cs typeface="PT Serif"/>
                <a:sym typeface="PT Serif"/>
              </a:defRPr>
            </a:lvl8pPr>
            <a:lvl9pPr marR="0" lvl="8" algn="l" rtl="0">
              <a:lnSpc>
                <a:spcPct val="115000"/>
              </a:lnSpc>
              <a:spcBef>
                <a:spcPts val="0"/>
              </a:spcBef>
              <a:spcAft>
                <a:spcPts val="0"/>
              </a:spcAft>
              <a:buClr>
                <a:schemeClr val="dk1"/>
              </a:buClr>
              <a:buSzPct val="100000"/>
              <a:buFont typeface="PT Serif"/>
              <a:buNone/>
              <a:defRPr sz="1800" b="0" i="0" u="none" strike="noStrike" cap="none">
                <a:solidFill>
                  <a:schemeClr val="dk1"/>
                </a:solidFill>
                <a:latin typeface="PT Serif"/>
                <a:ea typeface="PT Serif"/>
                <a:cs typeface="PT Serif"/>
                <a:sym typeface="PT Serif"/>
              </a:defRPr>
            </a:lvl9pPr>
          </a:lstStyle>
          <a:p>
            <a:pPr>
              <a:buFont typeface="PT Serif"/>
              <a:buNone/>
            </a:pPr>
            <a:r>
              <a:rPr lang="en-US" b="1" dirty="0" smtClean="0">
                <a:latin typeface="Montserrat"/>
                <a:ea typeface="Montserrat"/>
                <a:cs typeface="Montserrat"/>
                <a:sym typeface="Montserrat"/>
              </a:rPr>
              <a:t>Pablo</a:t>
            </a:r>
          </a:p>
          <a:p>
            <a:pPr>
              <a:buFont typeface="PT Serif"/>
              <a:buNone/>
            </a:pPr>
            <a:endParaRPr lang="en-US" b="1" dirty="0" smtClean="0">
              <a:latin typeface="Montserrat"/>
              <a:ea typeface="Montserrat"/>
              <a:cs typeface="Montserrat"/>
              <a:sym typeface="Montserrat"/>
            </a:endParaRPr>
          </a:p>
          <a:p>
            <a:pPr marL="285750" indent="-285750"/>
            <a:r>
              <a:rPr lang="en-US" dirty="0" smtClean="0">
                <a:latin typeface="Montserrat"/>
                <a:sym typeface="Montserrat"/>
              </a:rPr>
              <a:t>Mexican</a:t>
            </a:r>
          </a:p>
          <a:p>
            <a:pPr marL="285750" indent="-285750"/>
            <a:r>
              <a:rPr lang="en-US" dirty="0" smtClean="0">
                <a:latin typeface="Montserrat"/>
                <a:sym typeface="Montserrat"/>
              </a:rPr>
              <a:t>Dentist</a:t>
            </a:r>
          </a:p>
          <a:p>
            <a:pPr marL="285750" indent="-285750"/>
            <a:r>
              <a:rPr lang="en-US" dirty="0" smtClean="0">
                <a:latin typeface="Montserrat"/>
                <a:sym typeface="Montserrat"/>
              </a:rPr>
              <a:t>Centrist</a:t>
            </a:r>
          </a:p>
          <a:p>
            <a:pPr marL="285750" indent="-285750"/>
            <a:r>
              <a:rPr lang="en-US" dirty="0" smtClean="0">
                <a:latin typeface="Montserrat"/>
                <a:sym typeface="Montserrat"/>
              </a:rPr>
              <a:t>Spanish &amp; German</a:t>
            </a:r>
          </a:p>
          <a:p>
            <a:pPr marL="285750" indent="-285750"/>
            <a:r>
              <a:rPr lang="en-US" dirty="0" smtClean="0">
                <a:latin typeface="Montserrat"/>
                <a:sym typeface="Montserrat"/>
              </a:rPr>
              <a:t>Walking, gardening</a:t>
            </a:r>
            <a:endParaRPr lang="en-US" dirty="0" smtClean="0"/>
          </a:p>
          <a:p>
            <a:pPr>
              <a:buFont typeface="PT Serif"/>
              <a:buNone/>
            </a:pP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421" y="1246053"/>
            <a:ext cx="958115" cy="9144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0689" y="1246053"/>
            <a:ext cx="1087565" cy="100584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9403" y="1154613"/>
            <a:ext cx="1002108" cy="109728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3232" y="3853154"/>
            <a:ext cx="859336" cy="91440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80409" y="3837825"/>
            <a:ext cx="861004" cy="109728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23609" y="3832052"/>
            <a:ext cx="946087" cy="1005840"/>
          </a:xfrm>
          <a:prstGeom prst="rect">
            <a:avLst/>
          </a:prstGeom>
        </p:spPr>
      </p:pic>
      <p:sp>
        <p:nvSpPr>
          <p:cNvPr id="16" name="TextBox 15"/>
          <p:cNvSpPr txBox="1"/>
          <p:nvPr/>
        </p:nvSpPr>
        <p:spPr>
          <a:xfrm>
            <a:off x="93306" y="6458783"/>
            <a:ext cx="383438" cy="307777"/>
          </a:xfrm>
          <a:prstGeom prst="rect">
            <a:avLst/>
          </a:prstGeom>
          <a:noFill/>
        </p:spPr>
        <p:txBody>
          <a:bodyPr wrap="none" rtlCol="0">
            <a:spAutoFit/>
          </a:bodyPr>
          <a:lstStyle/>
          <a:p>
            <a:r>
              <a:rPr lang="en-US" dirty="0" smtClean="0"/>
              <a:t>23</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Feedback loops</a:t>
            </a:r>
            <a:endParaRPr lang="en-US" dirty="0"/>
          </a:p>
        </p:txBody>
      </p:sp>
      <p:sp>
        <p:nvSpPr>
          <p:cNvPr id="3" name="Text Placeholder 2"/>
          <p:cNvSpPr>
            <a:spLocks noGrp="1"/>
          </p:cNvSpPr>
          <p:nvPr>
            <p:ph type="body" idx="1"/>
          </p:nvPr>
        </p:nvSpPr>
        <p:spPr>
          <a:xfrm>
            <a:off x="617099" y="1763058"/>
            <a:ext cx="7909800" cy="4287300"/>
          </a:xfrm>
        </p:spPr>
        <p:txBody>
          <a:bodyPr/>
          <a:lstStyle/>
          <a:p>
            <a:pPr>
              <a:buNone/>
            </a:pPr>
            <a:endParaRPr lang="en-US" b="1" dirty="0" smtClean="0"/>
          </a:p>
          <a:p>
            <a:pPr>
              <a:buNone/>
            </a:pPr>
            <a:endParaRPr lang="en-US" b="1" dirty="0"/>
          </a:p>
          <a:p>
            <a:pPr>
              <a:buNone/>
            </a:pPr>
            <a:r>
              <a:rPr lang="en-US" sz="3600" b="1" dirty="0" smtClean="0"/>
              <a:t>Street directions</a:t>
            </a:r>
          </a:p>
          <a:p>
            <a:pPr>
              <a:buNone/>
            </a:pPr>
            <a:r>
              <a:rPr lang="en-US" dirty="0" smtClean="0"/>
              <a:t>(cue cards and visuals by </a:t>
            </a:r>
            <a:r>
              <a:rPr lang="en-US" dirty="0" err="1" smtClean="0"/>
              <a:t>Jiyong</a:t>
            </a:r>
            <a:r>
              <a:rPr lang="en-US" dirty="0" smtClean="0"/>
              <a:t> Lee)</a:t>
            </a:r>
          </a:p>
          <a:p>
            <a:pPr>
              <a:buNone/>
            </a:pPr>
            <a:endParaRPr lang="en-US" b="1" dirty="0"/>
          </a:p>
        </p:txBody>
      </p:sp>
    </p:spTree>
    <p:extLst>
      <p:ext uri="{BB962C8B-B14F-4D97-AF65-F5344CB8AC3E}">
        <p14:creationId xmlns:p14="http://schemas.microsoft.com/office/powerpoint/2010/main" val="21771558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2622900" y="150900"/>
            <a:ext cx="3898199" cy="1143000"/>
          </a:xfrm>
          <a:prstGeom prst="rect">
            <a:avLst/>
          </a:prstGeom>
        </p:spPr>
        <p:txBody>
          <a:bodyPr lIns="91425" tIns="91425" rIns="91425" bIns="91425" anchor="ctr" anchorCtr="0">
            <a:noAutofit/>
          </a:bodyPr>
          <a:lstStyle/>
          <a:p>
            <a:pPr lvl="0">
              <a:spcBef>
                <a:spcPts val="0"/>
              </a:spcBef>
              <a:buNone/>
            </a:pPr>
            <a:r>
              <a:rPr lang="en" dirty="0" smtClean="0"/>
              <a:t>STREET DIRECTIONS (1)</a:t>
            </a:r>
            <a:endParaRPr lang="en" sz="1800" dirty="0"/>
          </a:p>
        </p:txBody>
      </p:sp>
      <p:sp>
        <p:nvSpPr>
          <p:cNvPr id="84" name="Shape 84"/>
          <p:cNvSpPr txBox="1">
            <a:spLocks noGrp="1"/>
          </p:cNvSpPr>
          <p:nvPr>
            <p:ph type="body" idx="1"/>
          </p:nvPr>
        </p:nvSpPr>
        <p:spPr>
          <a:xfrm>
            <a:off x="617100" y="1500998"/>
            <a:ext cx="7909800" cy="4741122"/>
          </a:xfrm>
          <a:prstGeom prst="rect">
            <a:avLst/>
          </a:prstGeom>
        </p:spPr>
        <p:txBody>
          <a:bodyPr lIns="91425" tIns="91425" rIns="91425" bIns="91425" anchor="t" anchorCtr="0">
            <a:normAutofit fontScale="47500" lnSpcReduction="20000"/>
          </a:bodyPr>
          <a:lstStyle/>
          <a:p>
            <a:pPr>
              <a:buNone/>
            </a:pPr>
            <a:r>
              <a:rPr lang="en-US" sz="3800" b="1" dirty="0"/>
              <a:t>Giving and following street directions </a:t>
            </a:r>
            <a:endParaRPr lang="en-US" sz="3800" b="1" dirty="0" smtClean="0"/>
          </a:p>
          <a:p>
            <a:pPr>
              <a:buNone/>
            </a:pPr>
            <a:r>
              <a:rPr lang="en-US" sz="3800" b="1" dirty="0" smtClean="0"/>
              <a:t>(</a:t>
            </a:r>
            <a:r>
              <a:rPr lang="en-US" sz="3800" b="1" dirty="0"/>
              <a:t>open, with feedback loops)</a:t>
            </a:r>
            <a:endParaRPr lang="en-US" sz="3800" dirty="0"/>
          </a:p>
          <a:p>
            <a:pPr>
              <a:buNone/>
            </a:pPr>
            <a:endParaRPr lang="en-US" dirty="0"/>
          </a:p>
          <a:p>
            <a:pPr>
              <a:buNone/>
            </a:pPr>
            <a:r>
              <a:rPr lang="en-US" dirty="0" smtClean="0"/>
              <a:t>From </a:t>
            </a:r>
            <a:r>
              <a:rPr lang="en-US" dirty="0"/>
              <a:t>starting-points chosen by the speakers (teacher or students), hearers (other students) follow the speakers’ directions, in order to reach destinations also chosen by the speakers and unknown to the hearers, which the speakers are free to change along the way. </a:t>
            </a:r>
            <a:endParaRPr lang="en-US" dirty="0" smtClean="0"/>
          </a:p>
          <a:p>
            <a:pPr>
              <a:buNone/>
            </a:pPr>
            <a:endParaRPr lang="en-US" dirty="0"/>
          </a:p>
          <a:p>
            <a:pPr>
              <a:buNone/>
            </a:pPr>
            <a:r>
              <a:rPr lang="en-US" dirty="0" smtClean="0"/>
              <a:t>There </a:t>
            </a:r>
            <a:r>
              <a:rPr lang="en-US" dirty="0"/>
              <a:t>are two potential sources of feedback, verbal or visual. </a:t>
            </a:r>
            <a:endParaRPr lang="en-US" dirty="0" smtClean="0"/>
          </a:p>
          <a:p>
            <a:pPr>
              <a:buNone/>
            </a:pPr>
            <a:endParaRPr lang="en-US" dirty="0" smtClean="0"/>
          </a:p>
          <a:p>
            <a:pPr marL="571500" indent="-571500">
              <a:buAutoNum type="romanLcParenBoth"/>
            </a:pPr>
            <a:r>
              <a:rPr lang="en-US" dirty="0" smtClean="0"/>
              <a:t>Verbal</a:t>
            </a:r>
            <a:r>
              <a:rPr lang="en-US" dirty="0"/>
              <a:t>: After every two or three instructions, the speakers ask the hearers simple questions to see whether they are following correctly (e.g., Which street are you on now? What is the building on your left? Are you facing north, south, east or west?). </a:t>
            </a:r>
            <a:endParaRPr lang="en-US" dirty="0" smtClean="0"/>
          </a:p>
          <a:p>
            <a:pPr marL="571500" indent="-571500">
              <a:buAutoNum type="romanLcParenBoth"/>
            </a:pPr>
            <a:endParaRPr lang="en-US" dirty="0" smtClean="0"/>
          </a:p>
          <a:p>
            <a:pPr marL="571500" indent="-571500">
              <a:buAutoNum type="romanLcParenBoth"/>
            </a:pPr>
            <a:r>
              <a:rPr lang="en-US" dirty="0" smtClean="0"/>
              <a:t>Visual</a:t>
            </a:r>
            <a:r>
              <a:rPr lang="en-US" dirty="0"/>
              <a:t>: In the form of features built into the map, the hearers encounter obstacles of various kinds if they miss a turning or take a wrong one (cul-de-sacs, road closures, traffic accidents, one-way streets, roads blocked due to a building fire, etc.). </a:t>
            </a:r>
            <a:endParaRPr lang="en-US" dirty="0" smtClean="0"/>
          </a:p>
          <a:p>
            <a:pPr marL="571500" indent="-571500">
              <a:buAutoNum type="romanLcParenBoth"/>
            </a:pPr>
            <a:endParaRPr lang="en-US" dirty="0"/>
          </a:p>
          <a:p>
            <a:pPr>
              <a:buNone/>
            </a:pPr>
            <a:r>
              <a:rPr lang="en-US" dirty="0" smtClean="0"/>
              <a:t>In </a:t>
            </a:r>
            <a:r>
              <a:rPr lang="en-US" dirty="0"/>
              <a:t>each case, if there is a problem, either the hearers retrace their steps and try again or the speakers simply carry on to a different destination. On arrival, speakers and hearers say what the destination is (a number, 1-10, a letter, A – J, or a place, e.g., a museum, railway station, library, mosque, or hospital). </a:t>
            </a:r>
          </a:p>
          <a:p>
            <a:pPr>
              <a:buNone/>
            </a:pPr>
            <a:endParaRPr lang="en-US" dirty="0"/>
          </a:p>
          <a:p>
            <a:pPr marL="228600" lvl="0" rtl="0">
              <a:spcBef>
                <a:spcPts val="0"/>
              </a:spcBef>
              <a:buNone/>
            </a:pPr>
            <a:endParaRPr lang="en"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6400800"/>
            <a:ext cx="2229394" cy="365760"/>
          </a:xfrm>
          <a:prstGeom prst="rect">
            <a:avLst/>
          </a:prstGeom>
        </p:spPr>
      </p:pic>
      <p:sp>
        <p:nvSpPr>
          <p:cNvPr id="6" name="TextBox 5"/>
          <p:cNvSpPr txBox="1"/>
          <p:nvPr/>
        </p:nvSpPr>
        <p:spPr>
          <a:xfrm>
            <a:off x="93306" y="6458783"/>
            <a:ext cx="383438" cy="307777"/>
          </a:xfrm>
          <a:prstGeom prst="rect">
            <a:avLst/>
          </a:prstGeom>
          <a:noFill/>
        </p:spPr>
        <p:txBody>
          <a:bodyPr wrap="none" rtlCol="0">
            <a:spAutoFit/>
          </a:bodyPr>
          <a:lstStyle/>
          <a:p>
            <a:r>
              <a:rPr lang="en-US" dirty="0" smtClean="0"/>
              <a:t>26</a:t>
            </a:r>
            <a:endParaRPr lang="en-US" dirty="0"/>
          </a:p>
        </p:txBody>
      </p:sp>
    </p:spTree>
    <p:extLst>
      <p:ext uri="{BB962C8B-B14F-4D97-AF65-F5344CB8AC3E}">
        <p14:creationId xmlns:p14="http://schemas.microsoft.com/office/powerpoint/2010/main" val="14121930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2622900" y="150900"/>
            <a:ext cx="3898199" cy="1143000"/>
          </a:xfrm>
          <a:prstGeom prst="rect">
            <a:avLst/>
          </a:prstGeom>
        </p:spPr>
        <p:txBody>
          <a:bodyPr lIns="91425" tIns="91425" rIns="91425" bIns="91425" anchor="ctr" anchorCtr="0">
            <a:noAutofit/>
          </a:bodyPr>
          <a:lstStyle/>
          <a:p>
            <a:pPr lvl="0">
              <a:spcBef>
                <a:spcPts val="0"/>
              </a:spcBef>
              <a:buNone/>
            </a:pPr>
            <a:r>
              <a:rPr lang="en" dirty="0" smtClean="0"/>
              <a:t>STREET DIRECTIONS (2)</a:t>
            </a:r>
            <a:endParaRPr lang="en" sz="1800" dirty="0"/>
          </a:p>
        </p:txBody>
      </p:sp>
      <p:sp>
        <p:nvSpPr>
          <p:cNvPr id="84" name="Shape 84"/>
          <p:cNvSpPr txBox="1">
            <a:spLocks noGrp="1"/>
          </p:cNvSpPr>
          <p:nvPr>
            <p:ph type="body" idx="1"/>
          </p:nvPr>
        </p:nvSpPr>
        <p:spPr>
          <a:xfrm>
            <a:off x="617100" y="1500998"/>
            <a:ext cx="7909800" cy="4741122"/>
          </a:xfrm>
          <a:prstGeom prst="rect">
            <a:avLst/>
          </a:prstGeom>
        </p:spPr>
        <p:txBody>
          <a:bodyPr lIns="91425" tIns="91425" rIns="91425" bIns="91425" anchor="t" anchorCtr="0">
            <a:normAutofit fontScale="47500" lnSpcReduction="20000"/>
          </a:bodyPr>
          <a:lstStyle/>
          <a:p>
            <a:pPr>
              <a:buNone/>
            </a:pPr>
            <a:r>
              <a:rPr lang="en-US" sz="3800" b="1" dirty="0"/>
              <a:t>Giving and following street directions </a:t>
            </a:r>
            <a:endParaRPr lang="en-US" sz="3800" b="1" dirty="0" smtClean="0"/>
          </a:p>
          <a:p>
            <a:pPr>
              <a:buNone/>
            </a:pPr>
            <a:r>
              <a:rPr lang="en-US" sz="3800" b="1" dirty="0" smtClean="0"/>
              <a:t>(closed, </a:t>
            </a:r>
            <a:r>
              <a:rPr lang="en-US" sz="3800" b="1" dirty="0"/>
              <a:t>with feedback loops)</a:t>
            </a:r>
            <a:endParaRPr lang="en-US" sz="3800" dirty="0"/>
          </a:p>
          <a:p>
            <a:pPr>
              <a:buNone/>
            </a:pPr>
            <a:endParaRPr lang="en-US" dirty="0"/>
          </a:p>
          <a:p>
            <a:pPr>
              <a:buNone/>
            </a:pPr>
            <a:r>
              <a:rPr lang="en-US" dirty="0"/>
              <a:t>Given fixed starting-points, either 1-10, letters, A-J, or landmarks (‘You are here </a:t>
            </a:r>
            <a:r>
              <a:rPr lang="en-US" dirty="0">
                <a:sym typeface="Wingdings" panose="05000000000000000000" pitchFamily="2" charset="2"/>
              </a:rPr>
              <a:t></a:t>
            </a:r>
            <a:r>
              <a:rPr lang="en-US" dirty="0"/>
              <a:t>’), hearers follow speakers’ directions to specific destinations, which are unknown to the hearers and fixed by the teacher or materials writer in advance. </a:t>
            </a:r>
            <a:endParaRPr lang="en-US" dirty="0" smtClean="0"/>
          </a:p>
          <a:p>
            <a:pPr>
              <a:buNone/>
            </a:pPr>
            <a:endParaRPr lang="en-US" dirty="0"/>
          </a:p>
          <a:p>
            <a:pPr>
              <a:buNone/>
            </a:pPr>
            <a:r>
              <a:rPr lang="en-US" dirty="0" smtClean="0"/>
              <a:t>There </a:t>
            </a:r>
            <a:r>
              <a:rPr lang="en-US" dirty="0"/>
              <a:t>are two potential sources of feedback, verbal or visual. </a:t>
            </a:r>
            <a:endParaRPr lang="en-US" dirty="0" smtClean="0"/>
          </a:p>
          <a:p>
            <a:pPr marL="571500" indent="-571500">
              <a:buAutoNum type="romanLcParenBoth"/>
            </a:pPr>
            <a:r>
              <a:rPr lang="en-US" dirty="0" smtClean="0"/>
              <a:t>Verbal</a:t>
            </a:r>
            <a:r>
              <a:rPr lang="en-US" dirty="0"/>
              <a:t>: After every two or three instructions, the speakers ask the hearers simple questions to see whether they are following correctly (e.g., Which street are you on now? What is the building on your left? Are you facing north, south, east or west?). </a:t>
            </a:r>
            <a:endParaRPr lang="en-US" dirty="0" smtClean="0"/>
          </a:p>
          <a:p>
            <a:pPr marL="571500" indent="-571500">
              <a:buAutoNum type="romanLcParenBoth"/>
            </a:pPr>
            <a:endParaRPr lang="en-US" dirty="0" smtClean="0"/>
          </a:p>
          <a:p>
            <a:pPr marL="571500" indent="-571500">
              <a:buAutoNum type="romanLcParenBoth"/>
            </a:pPr>
            <a:r>
              <a:rPr lang="en-US" dirty="0" smtClean="0"/>
              <a:t>Visual</a:t>
            </a:r>
            <a:r>
              <a:rPr lang="en-US" dirty="0"/>
              <a:t>: If the hearers miss a turning or take a wrong one, they encounter obstacles of various kinds in the form of features built into the map (cul-de-sacs, road closures, traffic accidents, one-way streets, roads blocked due to a building fire, etc.). </a:t>
            </a:r>
            <a:endParaRPr lang="en-US" dirty="0" smtClean="0"/>
          </a:p>
          <a:p>
            <a:pPr>
              <a:buNone/>
            </a:pPr>
            <a:endParaRPr lang="en-US" dirty="0"/>
          </a:p>
          <a:p>
            <a:pPr>
              <a:buNone/>
            </a:pPr>
            <a:r>
              <a:rPr lang="en-US" dirty="0" smtClean="0"/>
              <a:t>In </a:t>
            </a:r>
            <a:r>
              <a:rPr lang="en-US" dirty="0"/>
              <a:t>each case, if there is a problem, the hearers must retrace their steps to the last known correct position and try again. On arrival at the final destination, they must say what it is (a number, 1-10 or letter, A – J) or a place, e.g., a museum, railway station, library, mosque, or hospital). </a:t>
            </a:r>
          </a:p>
          <a:p>
            <a:pPr>
              <a:buNone/>
            </a:pPr>
            <a:endParaRPr lang="en-US" dirty="0"/>
          </a:p>
          <a:p>
            <a:pPr marL="228600" lvl="0" rtl="0">
              <a:spcBef>
                <a:spcPts val="0"/>
              </a:spcBef>
              <a:buNone/>
            </a:pPr>
            <a:endParaRPr lang="en"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6400800"/>
            <a:ext cx="2229394" cy="365760"/>
          </a:xfrm>
          <a:prstGeom prst="rect">
            <a:avLst/>
          </a:prstGeom>
        </p:spPr>
      </p:pic>
      <p:sp>
        <p:nvSpPr>
          <p:cNvPr id="6" name="TextBox 5"/>
          <p:cNvSpPr txBox="1"/>
          <p:nvPr/>
        </p:nvSpPr>
        <p:spPr>
          <a:xfrm>
            <a:off x="93306" y="6458783"/>
            <a:ext cx="383438" cy="307777"/>
          </a:xfrm>
          <a:prstGeom prst="rect">
            <a:avLst/>
          </a:prstGeom>
          <a:noFill/>
        </p:spPr>
        <p:txBody>
          <a:bodyPr wrap="none" rtlCol="0">
            <a:spAutoFit/>
          </a:bodyPr>
          <a:lstStyle/>
          <a:p>
            <a:r>
              <a:rPr lang="en-US" dirty="0" smtClean="0"/>
              <a:t>27</a:t>
            </a:r>
            <a:endParaRPr lang="en-US" dirty="0"/>
          </a:p>
        </p:txBody>
      </p:sp>
    </p:spTree>
    <p:extLst>
      <p:ext uri="{BB962C8B-B14F-4D97-AF65-F5344CB8AC3E}">
        <p14:creationId xmlns:p14="http://schemas.microsoft.com/office/powerpoint/2010/main" val="10568364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2622900" y="150900"/>
            <a:ext cx="3898199" cy="1143000"/>
          </a:xfrm>
          <a:prstGeom prst="rect">
            <a:avLst/>
          </a:prstGeom>
        </p:spPr>
        <p:txBody>
          <a:bodyPr lIns="91425" tIns="91425" rIns="91425" bIns="91425" anchor="ctr" anchorCtr="0">
            <a:noAutofit/>
          </a:bodyPr>
          <a:lstStyle/>
          <a:p>
            <a:pPr lvl="0">
              <a:spcBef>
                <a:spcPts val="0"/>
              </a:spcBef>
              <a:buNone/>
            </a:pPr>
            <a:r>
              <a:rPr lang="en" dirty="0" smtClean="0"/>
              <a:t>LEAST COMPLEX</a:t>
            </a:r>
            <a:endParaRPr lang="en"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6400800"/>
            <a:ext cx="2229394" cy="36576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5132" y="1259396"/>
            <a:ext cx="6393734" cy="4884843"/>
          </a:xfrm>
          <a:prstGeom prst="rect">
            <a:avLst/>
          </a:prstGeom>
        </p:spPr>
      </p:pic>
      <p:sp>
        <p:nvSpPr>
          <p:cNvPr id="5" name="TextBox 4"/>
          <p:cNvSpPr txBox="1"/>
          <p:nvPr/>
        </p:nvSpPr>
        <p:spPr>
          <a:xfrm>
            <a:off x="93306" y="6458783"/>
            <a:ext cx="383438" cy="307777"/>
          </a:xfrm>
          <a:prstGeom prst="rect">
            <a:avLst/>
          </a:prstGeom>
          <a:noFill/>
        </p:spPr>
        <p:txBody>
          <a:bodyPr wrap="none" rtlCol="0">
            <a:spAutoFit/>
          </a:bodyPr>
          <a:lstStyle/>
          <a:p>
            <a:r>
              <a:rPr lang="en-US" dirty="0" smtClean="0"/>
              <a:t>28</a:t>
            </a:r>
            <a:endParaRPr lang="en-US" dirty="0"/>
          </a:p>
        </p:txBody>
      </p:sp>
    </p:spTree>
    <p:extLst>
      <p:ext uri="{BB962C8B-B14F-4D97-AF65-F5344CB8AC3E}">
        <p14:creationId xmlns:p14="http://schemas.microsoft.com/office/powerpoint/2010/main" val="31981973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2622900" y="150900"/>
            <a:ext cx="3898199" cy="1143000"/>
          </a:xfrm>
          <a:prstGeom prst="rect">
            <a:avLst/>
          </a:prstGeom>
        </p:spPr>
        <p:txBody>
          <a:bodyPr lIns="91425" tIns="91425" rIns="91425" bIns="91425" anchor="ctr" anchorCtr="0">
            <a:noAutofit/>
          </a:bodyPr>
          <a:lstStyle/>
          <a:p>
            <a:pPr lvl="0">
              <a:spcBef>
                <a:spcPts val="0"/>
              </a:spcBef>
              <a:buNone/>
            </a:pPr>
            <a:r>
              <a:rPr lang="en" dirty="0" smtClean="0"/>
              <a:t>MID-COMPLEX</a:t>
            </a:r>
            <a:endParaRPr lang="en"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6400800"/>
            <a:ext cx="2229394" cy="36576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7512" y="1261872"/>
            <a:ext cx="6408975" cy="4900085"/>
          </a:xfrm>
          <a:prstGeom prst="rect">
            <a:avLst/>
          </a:prstGeom>
        </p:spPr>
      </p:pic>
      <p:sp>
        <p:nvSpPr>
          <p:cNvPr id="5" name="TextBox 4"/>
          <p:cNvSpPr txBox="1"/>
          <p:nvPr/>
        </p:nvSpPr>
        <p:spPr>
          <a:xfrm>
            <a:off x="93306" y="6458783"/>
            <a:ext cx="383438" cy="307777"/>
          </a:xfrm>
          <a:prstGeom prst="rect">
            <a:avLst/>
          </a:prstGeom>
          <a:noFill/>
        </p:spPr>
        <p:txBody>
          <a:bodyPr wrap="none" rtlCol="0">
            <a:spAutoFit/>
          </a:bodyPr>
          <a:lstStyle/>
          <a:p>
            <a:r>
              <a:rPr lang="en-US" dirty="0" smtClean="0"/>
              <a:t>29</a:t>
            </a:r>
            <a:endParaRPr lang="en-US" dirty="0"/>
          </a:p>
        </p:txBody>
      </p:sp>
    </p:spTree>
    <p:extLst>
      <p:ext uri="{BB962C8B-B14F-4D97-AF65-F5344CB8AC3E}">
        <p14:creationId xmlns:p14="http://schemas.microsoft.com/office/powerpoint/2010/main" val="22286882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2622900" y="150900"/>
            <a:ext cx="3898199" cy="1143000"/>
          </a:xfrm>
          <a:prstGeom prst="rect">
            <a:avLst/>
          </a:prstGeom>
        </p:spPr>
        <p:txBody>
          <a:bodyPr lIns="91425" tIns="91425" rIns="91425" bIns="91425" anchor="ctr" anchorCtr="0">
            <a:noAutofit/>
          </a:bodyPr>
          <a:lstStyle/>
          <a:p>
            <a:pPr lvl="0">
              <a:spcBef>
                <a:spcPts val="0"/>
              </a:spcBef>
              <a:buNone/>
            </a:pPr>
            <a:r>
              <a:rPr lang="en" dirty="0" smtClean="0"/>
              <a:t>MOST COMPLEX</a:t>
            </a:r>
            <a:endParaRPr lang="en"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6400800"/>
            <a:ext cx="2229394" cy="36576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7512" y="1261872"/>
            <a:ext cx="6408975" cy="4892464"/>
          </a:xfrm>
          <a:prstGeom prst="rect">
            <a:avLst/>
          </a:prstGeom>
        </p:spPr>
      </p:pic>
      <p:sp>
        <p:nvSpPr>
          <p:cNvPr id="5" name="TextBox 4"/>
          <p:cNvSpPr txBox="1"/>
          <p:nvPr/>
        </p:nvSpPr>
        <p:spPr>
          <a:xfrm>
            <a:off x="93306" y="6458783"/>
            <a:ext cx="383438" cy="307777"/>
          </a:xfrm>
          <a:prstGeom prst="rect">
            <a:avLst/>
          </a:prstGeom>
          <a:noFill/>
        </p:spPr>
        <p:txBody>
          <a:bodyPr wrap="none" rtlCol="0">
            <a:spAutoFit/>
          </a:bodyPr>
          <a:lstStyle/>
          <a:p>
            <a:r>
              <a:rPr lang="en-US" dirty="0" smtClean="0"/>
              <a:t>30</a:t>
            </a:r>
            <a:endParaRPr lang="en-US" dirty="0"/>
          </a:p>
        </p:txBody>
      </p:sp>
    </p:spTree>
    <p:extLst>
      <p:ext uri="{BB962C8B-B14F-4D97-AF65-F5344CB8AC3E}">
        <p14:creationId xmlns:p14="http://schemas.microsoft.com/office/powerpoint/2010/main" val="34234250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pPr>
              <a:buNone/>
            </a:pPr>
            <a:r>
              <a:rPr lang="en-US" dirty="0"/>
              <a:t>PT2: Trainees hear 100+ utterances and identify corresponding picture between two choices (‘Would you like the fish or the </a:t>
            </a:r>
            <a:r>
              <a:rPr lang="en-US" dirty="0" err="1"/>
              <a:t>lassagne</a:t>
            </a:r>
            <a:r>
              <a:rPr lang="en-US" dirty="0"/>
              <a:t>?’ ‘Would you like tea or coffee</a:t>
            </a:r>
            <a:r>
              <a:rPr lang="en-US" dirty="0" smtClean="0"/>
              <a:t>?’ </a:t>
            </a:r>
            <a:r>
              <a:rPr lang="en-US" dirty="0"/>
              <a:t>‘Would you like a newspaper, a pillow, </a:t>
            </a:r>
          </a:p>
          <a:p>
            <a:pPr>
              <a:buNone/>
            </a:pPr>
            <a:r>
              <a:rPr lang="en-US" dirty="0"/>
              <a:t>something to drink, some ice with your drink, some water, etc.?’</a:t>
            </a:r>
          </a:p>
          <a:p>
            <a:pPr>
              <a:buNone/>
            </a:pPr>
            <a:endParaRPr lang="en-US" dirty="0"/>
          </a:p>
          <a:p>
            <a:pPr>
              <a:buNone/>
            </a:pPr>
            <a:endParaRPr lang="en-US" dirty="0"/>
          </a:p>
        </p:txBody>
      </p:sp>
    </p:spTree>
    <p:extLst>
      <p:ext uri="{BB962C8B-B14F-4D97-AF65-F5344CB8AC3E}">
        <p14:creationId xmlns:p14="http://schemas.microsoft.com/office/powerpoint/2010/main" val="41378445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smtClean="0"/>
          </a:p>
          <a:p>
            <a:endParaRPr lang="en-US" dirty="0"/>
          </a:p>
          <a:p>
            <a:pPr>
              <a:buNone/>
            </a:pPr>
            <a:r>
              <a:rPr lang="en-US" dirty="0" smtClean="0"/>
              <a:t>       Clearly, a lot more research is needed</a:t>
            </a:r>
          </a:p>
          <a:p>
            <a:pPr>
              <a:buNone/>
            </a:pPr>
            <a:endParaRPr lang="en-US" dirty="0"/>
          </a:p>
          <a:p>
            <a:pPr>
              <a:buNone/>
            </a:pPr>
            <a:r>
              <a:rPr lang="en-US" dirty="0" smtClean="0"/>
              <a:t>		    To </a:t>
            </a:r>
            <a:r>
              <a:rPr lang="en-US" dirty="0"/>
              <a:t>be continued!</a:t>
            </a:r>
          </a:p>
          <a:p>
            <a:pPr>
              <a:buNone/>
            </a:pPr>
            <a:endParaRPr lang="en-US" dirty="0"/>
          </a:p>
        </p:txBody>
      </p:sp>
    </p:spTree>
    <p:extLst>
      <p:ext uri="{BB962C8B-B14F-4D97-AF65-F5344CB8AC3E}">
        <p14:creationId xmlns:p14="http://schemas.microsoft.com/office/powerpoint/2010/main" val="1035844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pPr>
              <a:buNone/>
            </a:pPr>
            <a:r>
              <a:rPr lang="en-US" dirty="0" smtClean="0"/>
              <a:t>PT3: Trainees </a:t>
            </a:r>
            <a:r>
              <a:rPr lang="en-US" dirty="0"/>
              <a:t>hear 100+ utterances and identify corresponding </a:t>
            </a:r>
            <a:r>
              <a:rPr lang="en-US" dirty="0" smtClean="0"/>
              <a:t>pictures among multiple possibilities</a:t>
            </a:r>
          </a:p>
          <a:p>
            <a:pPr>
              <a:buNone/>
            </a:pPr>
            <a:endParaRPr lang="en-US" dirty="0" smtClean="0"/>
          </a:p>
          <a:p>
            <a:pPr>
              <a:buNone/>
            </a:pPr>
            <a:endParaRPr lang="en-US" dirty="0"/>
          </a:p>
        </p:txBody>
      </p:sp>
    </p:spTree>
    <p:extLst>
      <p:ext uri="{BB962C8B-B14F-4D97-AF65-F5344CB8AC3E}">
        <p14:creationId xmlns:p14="http://schemas.microsoft.com/office/powerpoint/2010/main" val="664778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pPr>
              <a:buNone/>
            </a:pPr>
            <a:r>
              <a:rPr lang="en-US" dirty="0" smtClean="0"/>
              <a:t>Note: Students</a:t>
            </a:r>
            <a:r>
              <a:rPr lang="en-US" dirty="0"/>
              <a:t>’ focus will </a:t>
            </a:r>
            <a:r>
              <a:rPr lang="en-US" dirty="0" smtClean="0"/>
              <a:t>be </a:t>
            </a:r>
            <a:r>
              <a:rPr lang="en-US" dirty="0"/>
              <a:t>recognizing </a:t>
            </a:r>
            <a:r>
              <a:rPr lang="en-US" dirty="0" smtClean="0"/>
              <a:t>lexical </a:t>
            </a:r>
            <a:r>
              <a:rPr lang="en-US" dirty="0"/>
              <a:t>items that will tell them </a:t>
            </a:r>
            <a:r>
              <a:rPr lang="en-US" dirty="0" smtClean="0"/>
              <a:t>which is the correct picture</a:t>
            </a:r>
            <a:r>
              <a:rPr lang="en-US" dirty="0"/>
              <a:t>. </a:t>
            </a:r>
            <a:r>
              <a:rPr lang="en-US" dirty="0" smtClean="0"/>
              <a:t>‘</a:t>
            </a:r>
            <a:r>
              <a:rPr lang="en-US" i="1" dirty="0" smtClean="0"/>
              <a:t>Would </a:t>
            </a:r>
            <a:r>
              <a:rPr lang="en-US" i="1" dirty="0"/>
              <a:t>you </a:t>
            </a:r>
            <a:r>
              <a:rPr lang="en-US" i="1" dirty="0" smtClean="0"/>
              <a:t>like’ </a:t>
            </a:r>
            <a:r>
              <a:rPr lang="en-US" dirty="0"/>
              <a:t>X? Will be learned </a:t>
            </a:r>
            <a:r>
              <a:rPr lang="en-US" b="1" dirty="0" smtClean="0"/>
              <a:t>incidentally</a:t>
            </a:r>
            <a:r>
              <a:rPr lang="en-US" dirty="0"/>
              <a:t> </a:t>
            </a:r>
            <a:r>
              <a:rPr lang="en-US" dirty="0" smtClean="0"/>
              <a:t>from the massive input (200+ models, so far). Adults can and do learn incidentally, from spoken, not just written, input. </a:t>
            </a:r>
            <a:endParaRPr lang="en-US" dirty="0"/>
          </a:p>
          <a:p>
            <a:endParaRPr lang="en-US" dirty="0"/>
          </a:p>
        </p:txBody>
      </p:sp>
    </p:spTree>
    <p:extLst>
      <p:ext uri="{BB962C8B-B14F-4D97-AF65-F5344CB8AC3E}">
        <p14:creationId xmlns:p14="http://schemas.microsoft.com/office/powerpoint/2010/main" val="3369497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pPr>
              <a:buNone/>
            </a:pPr>
            <a:r>
              <a:rPr lang="en-US" dirty="0"/>
              <a:t>See, e.g., </a:t>
            </a:r>
            <a:r>
              <a:rPr lang="en-US" dirty="0" smtClean="0"/>
              <a:t>this recent statistical meta-analysis on incidental vocabulary learning:</a:t>
            </a:r>
            <a:endParaRPr lang="en-US" dirty="0"/>
          </a:p>
          <a:p>
            <a:endParaRPr lang="en-US" dirty="0"/>
          </a:p>
          <a:p>
            <a:pPr>
              <a:buNone/>
            </a:pPr>
            <a:r>
              <a:rPr lang="en-GB" dirty="0"/>
              <a:t>De </a:t>
            </a:r>
            <a:r>
              <a:rPr lang="en-GB" dirty="0" err="1"/>
              <a:t>Vos</a:t>
            </a:r>
            <a:r>
              <a:rPr lang="en-GB" dirty="0"/>
              <a:t>, J. F., H. </a:t>
            </a:r>
            <a:r>
              <a:rPr lang="en-GB" dirty="0" err="1"/>
              <a:t>Schriefers</a:t>
            </a:r>
            <a:r>
              <a:rPr lang="en-GB" dirty="0"/>
              <a:t>, M.G. </a:t>
            </a:r>
            <a:r>
              <a:rPr lang="en-GB" dirty="0" err="1"/>
              <a:t>Nivard</a:t>
            </a:r>
            <a:r>
              <a:rPr lang="en-GB" dirty="0"/>
              <a:t> &amp; K. </a:t>
            </a:r>
            <a:r>
              <a:rPr lang="en-GB" dirty="0" err="1"/>
              <a:t>Lemhofer</a:t>
            </a:r>
            <a:r>
              <a:rPr lang="en-GB" dirty="0"/>
              <a:t> (2018). </a:t>
            </a:r>
            <a:r>
              <a:rPr lang="en-US" dirty="0"/>
              <a:t>A meta-analysis and meta-regression of incidental second language word learning from spoken input. </a:t>
            </a:r>
            <a:r>
              <a:rPr lang="en-US" i="1" dirty="0"/>
              <a:t>Language Learning</a:t>
            </a:r>
            <a:r>
              <a:rPr lang="en-US" dirty="0"/>
              <a:t> 68, 4, 906-941.</a:t>
            </a:r>
          </a:p>
          <a:p>
            <a:endParaRPr lang="en-US" dirty="0"/>
          </a:p>
        </p:txBody>
      </p:sp>
    </p:spTree>
    <p:extLst>
      <p:ext uri="{BB962C8B-B14F-4D97-AF65-F5344CB8AC3E}">
        <p14:creationId xmlns:p14="http://schemas.microsoft.com/office/powerpoint/2010/main" val="3706933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pPr>
              <a:buNone/>
            </a:pPr>
            <a:r>
              <a:rPr lang="en-US" dirty="0"/>
              <a:t>PT4: Trainees see pictures of items and offer accordingly, first with models, then </a:t>
            </a:r>
            <a:r>
              <a:rPr lang="en-US" dirty="0" smtClean="0"/>
              <a:t>without</a:t>
            </a:r>
          </a:p>
          <a:p>
            <a:pPr>
              <a:buNone/>
            </a:pPr>
            <a:endParaRPr lang="en-US" dirty="0"/>
          </a:p>
          <a:p>
            <a:pPr>
              <a:buNone/>
            </a:pPr>
            <a:r>
              <a:rPr lang="en-US" dirty="0" smtClean="0"/>
              <a:t>PT5</a:t>
            </a:r>
            <a:r>
              <a:rPr lang="en-US" dirty="0"/>
              <a:t>: </a:t>
            </a:r>
            <a:r>
              <a:rPr lang="en-US" dirty="0" smtClean="0"/>
              <a:t>They listen to and </a:t>
            </a:r>
            <a:r>
              <a:rPr lang="en-US" dirty="0"/>
              <a:t>observe </a:t>
            </a:r>
            <a:r>
              <a:rPr lang="en-US" dirty="0" smtClean="0"/>
              <a:t>complete FA - passenger exchanges, with multiple items</a:t>
            </a:r>
          </a:p>
          <a:p>
            <a:pPr>
              <a:buNone/>
            </a:pPr>
            <a:endParaRPr lang="en-US" dirty="0" smtClean="0"/>
          </a:p>
          <a:p>
            <a:pPr>
              <a:buNone/>
            </a:pPr>
            <a:r>
              <a:rPr lang="en-US" dirty="0" smtClean="0"/>
              <a:t>PT6: They take FA turns in exchanges</a:t>
            </a:r>
          </a:p>
          <a:p>
            <a:pPr>
              <a:buNone/>
            </a:pPr>
            <a:endParaRPr lang="en-US" dirty="0" smtClean="0"/>
          </a:p>
          <a:p>
            <a:pPr>
              <a:buNone/>
            </a:pPr>
            <a:endParaRPr lang="en-US" dirty="0"/>
          </a:p>
          <a:p>
            <a:endParaRPr lang="en-US" dirty="0"/>
          </a:p>
        </p:txBody>
      </p:sp>
    </p:spTree>
    <p:extLst>
      <p:ext uri="{BB962C8B-B14F-4D97-AF65-F5344CB8AC3E}">
        <p14:creationId xmlns:p14="http://schemas.microsoft.com/office/powerpoint/2010/main" val="1345667668"/>
      </p:ext>
    </p:extLst>
  </p:cSld>
  <p:clrMapOvr>
    <a:masterClrMapping/>
  </p:clrMapOvr>
</p:sld>
</file>

<file path=ppt/theme/theme1.xml><?xml version="1.0" encoding="utf-8"?>
<a:theme xmlns:a="http://schemas.openxmlformats.org/drawingml/2006/main" name="Beatric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608</TotalTime>
  <Words>2648</Words>
  <Application>Microsoft Office PowerPoint</Application>
  <PresentationFormat>On-screen Show (4:3)</PresentationFormat>
  <Paragraphs>245</Paragraphs>
  <Slides>50</Slides>
  <Notes>21</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Courier New</vt:lpstr>
      <vt:lpstr>PT Serif</vt:lpstr>
      <vt:lpstr>Wingdings</vt:lpstr>
      <vt:lpstr>Montserrat</vt:lpstr>
      <vt:lpstr>Beatrice template</vt:lpstr>
      <vt:lpstr>PowerPoint Presentation</vt:lpstr>
      <vt:lpstr>How we got here: From TTs to TTTs for trainee airline flight attendants</vt:lpstr>
      <vt:lpstr>Basic principles for designing and sequencing PTs</vt:lpstr>
      <vt:lpstr>From TTTs to PTs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Simply the task, elaborate the language</vt:lpstr>
      <vt:lpstr>PowerPoint Presentation</vt:lpstr>
      <vt:lpstr>PowerPoint Presentation</vt:lpstr>
      <vt:lpstr>PowerPoint Presentation</vt:lpstr>
      <vt:lpstr>The SSARC model (Robinson, 2010)</vt:lpstr>
      <vt:lpstr>Resource-directing features</vt:lpstr>
      <vt:lpstr>Resource dispersing/depleting features</vt:lpstr>
      <vt:lpstr>Malicka &amp; Sasayama (2017) Resource-dispersing variables</vt:lpstr>
      <vt:lpstr>Malicka &amp; Sasayama (2017) Resource-directing variables</vt:lpstr>
      <vt:lpstr>PowerPoint Presentation</vt:lpstr>
      <vt:lpstr>A practical problem</vt:lpstr>
      <vt:lpstr>The problem</vt:lpstr>
      <vt:lpstr>PowerPoint Presentation</vt:lpstr>
      <vt:lpstr>PowerPoint Presentation</vt:lpstr>
      <vt:lpstr>Car accident VIDEO clips</vt:lpstr>
      <vt:lpstr>LEAST COMPLEX</vt:lpstr>
      <vt:lpstr>MID-COMPLEX</vt:lpstr>
      <vt:lpstr>MOST COMPLEX</vt:lpstr>
      <vt:lpstr>SYNTACTIC COMPLEXITY</vt:lpstr>
      <vt:lpstr>TWO potential SOLUTIONS</vt:lpstr>
      <vt:lpstr>1. TASK CLOSURE</vt:lpstr>
      <vt:lpstr>2. FEEDBACK LOOPS</vt:lpstr>
      <vt:lpstr>1. Task closure</vt:lpstr>
      <vt:lpstr>GEOMETRIC FIGURES (Simple, Open) </vt:lpstr>
      <vt:lpstr>GEOMETRIC FIGURES (Simple, Closed)</vt:lpstr>
      <vt:lpstr>GEOMETRIC FIGURES (Complex, Open)</vt:lpstr>
      <vt:lpstr>GEOMETRIC FIGURES (Complex, Closed)</vt:lpstr>
      <vt:lpstr>1. Task closure</vt:lpstr>
      <vt:lpstr>SEATING ARRANGEMENTS Simple, Open (6 - 0)</vt:lpstr>
      <vt:lpstr>PowerPoint Presentation</vt:lpstr>
      <vt:lpstr>SEATING ARRANGEMENTS Complex, closed (6 - 3)</vt:lpstr>
      <vt:lpstr>DINNER GUESTS</vt:lpstr>
      <vt:lpstr>2. Feedback loops</vt:lpstr>
      <vt:lpstr>STREET DIRECTIONS (1)</vt:lpstr>
      <vt:lpstr>STREET DIRECTIONS (2)</vt:lpstr>
      <vt:lpstr>LEAST COMPLEX</vt:lpstr>
      <vt:lpstr>MID-COMPLEX</vt:lpstr>
      <vt:lpstr>MOST COMPLEX</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Complexity in the design and sequencing of pedagogic tasks</dc:title>
  <dc:creator>Jiyong Lee</dc:creator>
  <cp:lastModifiedBy>Michael H Long</cp:lastModifiedBy>
  <cp:revision>118</cp:revision>
  <dcterms:modified xsi:type="dcterms:W3CDTF">2019-04-23T19:55:14Z</dcterms:modified>
</cp:coreProperties>
</file>