
<file path=[Content_Types].xml><?xml version="1.0" encoding="utf-8"?>
<Types xmlns="http://schemas.openxmlformats.org/package/2006/content-types">
  <Default Extension="xml" ContentType="application/xml"/>
  <Default Extension="WAV" ContentType="audio/wav"/>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74" r:id="rId2"/>
    <p:sldId id="257" r:id="rId3"/>
    <p:sldId id="258" r:id="rId4"/>
    <p:sldId id="261" r:id="rId5"/>
    <p:sldId id="259" r:id="rId6"/>
    <p:sldId id="260" r:id="rId7"/>
    <p:sldId id="262" r:id="rId8"/>
    <p:sldId id="263" r:id="rId9"/>
    <p:sldId id="264" r:id="rId10"/>
    <p:sldId id="265" r:id="rId11"/>
    <p:sldId id="266" r:id="rId12"/>
    <p:sldId id="267" r:id="rId13"/>
    <p:sldId id="268" r:id="rId14"/>
    <p:sldId id="270" r:id="rId15"/>
    <p:sldId id="271" r:id="rId16"/>
    <p:sldId id="272" r:id="rId17"/>
    <p:sldId id="273"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12" autoAdjust="0"/>
    <p:restoredTop sz="94629" autoAdjust="0"/>
  </p:normalViewPr>
  <p:slideViewPr>
    <p:cSldViewPr snapToGrid="0" snapToObjects="1">
      <p:cViewPr varScale="1">
        <p:scale>
          <a:sx n="80" d="100"/>
          <a:sy n="80" d="100"/>
        </p:scale>
        <p:origin x="-1744"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s-ES" smtClean="0"/>
              <a:t>Haga clic para modificar el estilo de título del patrón</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8E5E71BA-612D-4D49-B3EF-5EC1AFF5D2AD}" type="datetimeFigureOut">
              <a:rPr lang="en-US" smtClean="0"/>
              <a:pPr/>
              <a:t>14/6/19</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5" name="Date Placeholder 4"/>
          <p:cNvSpPr>
            <a:spLocks noGrp="1"/>
          </p:cNvSpPr>
          <p:nvPr>
            <p:ph type="dt" sz="half" idx="10"/>
          </p:nvPr>
        </p:nvSpPr>
        <p:spPr/>
        <p:txBody>
          <a:bodyPr/>
          <a:lstStyle/>
          <a:p>
            <a:fld id="{8E5E71BA-612D-4D49-B3EF-5EC1AFF5D2AD}" type="datetimeFigureOut">
              <a:rPr lang="en-US" smtClean="0"/>
              <a:pPr/>
              <a:t>14/6/19</a:t>
            </a:fld>
            <a:endParaRPr lang="en-US"/>
          </a:p>
        </p:txBody>
      </p:sp>
      <p:sp>
        <p:nvSpPr>
          <p:cNvPr id="6" name="Footer Placeholder 5"/>
          <p:cNvSpPr>
            <a:spLocks noGrp="1"/>
          </p:cNvSpPr>
          <p:nvPr>
            <p:ph type="ftr" sz="quarter" idx="11"/>
          </p:nvPr>
        </p:nvSpPr>
        <p:spPr/>
        <p:txBody>
          <a:bodyPr/>
          <a:lstStyle/>
          <a:p>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Date Placeholder 2"/>
          <p:cNvSpPr>
            <a:spLocks noGrp="1"/>
          </p:cNvSpPr>
          <p:nvPr>
            <p:ph type="dt" sz="half" idx="10"/>
          </p:nvPr>
        </p:nvSpPr>
        <p:spPr/>
        <p:txBody>
          <a:bodyPr/>
          <a:lstStyle/>
          <a:p>
            <a:fld id="{8E5E71BA-612D-4D49-B3EF-5EC1AFF5D2AD}" type="datetimeFigureOut">
              <a:rPr lang="en-US" smtClean="0"/>
              <a:pPr/>
              <a:t>14/6/19</a:t>
            </a:fld>
            <a:endParaRPr lang="en-US"/>
          </a:p>
        </p:txBody>
      </p:sp>
      <p:sp>
        <p:nvSpPr>
          <p:cNvPr id="4" name="Footer Placeholder 3"/>
          <p:cNvSpPr>
            <a:spLocks noGrp="1"/>
          </p:cNvSpPr>
          <p:nvPr>
            <p:ph type="ftr" sz="quarter" idx="11"/>
          </p:nvPr>
        </p:nvSpPr>
        <p:spPr/>
        <p:txBody>
          <a:bodyPr/>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5E71BA-612D-4D49-B3EF-5EC1AFF5D2AD}" type="datetimeFigureOut">
              <a:rPr lang="en-US" smtClean="0"/>
              <a:pPr/>
              <a:t>14/6/19</a:t>
            </a:fld>
            <a:endParaRPr lang="en-US"/>
          </a:p>
        </p:txBody>
      </p:sp>
      <p:sp>
        <p:nvSpPr>
          <p:cNvPr id="3" name="Footer Placeholder 2"/>
          <p:cNvSpPr>
            <a:spLocks noGrp="1"/>
          </p:cNvSpPr>
          <p:nvPr>
            <p:ph type="ftr" sz="quarter" idx="11"/>
          </p:nvPr>
        </p:nvSpPr>
        <p:spPr/>
        <p:txBody>
          <a:body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s-ES" smtClean="0"/>
              <a:t>Haga clic para modificar el estilo de título del patrón</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7391399" y="6423585"/>
            <a:ext cx="1537447" cy="365125"/>
          </a:xfrm>
        </p:spPr>
        <p:txBody>
          <a:bodyPr/>
          <a:lstStyle/>
          <a:p>
            <a:fld id="{8E5E71BA-612D-4D49-B3EF-5EC1AFF5D2AD}" type="datetimeFigureOut">
              <a:rPr lang="en-US" smtClean="0"/>
              <a:pPr/>
              <a:t>14/6/19</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s-ES" smtClean="0"/>
              <a:t>Haga clic para modificar el estilo de título del patrón</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7391399" y="6423585"/>
            <a:ext cx="1537447" cy="365125"/>
          </a:xfrm>
        </p:spPr>
        <p:txBody>
          <a:bodyPr/>
          <a:lstStyle/>
          <a:p>
            <a:fld id="{8E5E71BA-612D-4D49-B3EF-5EC1AFF5D2AD}" type="datetimeFigureOut">
              <a:rPr lang="en-US" smtClean="0"/>
              <a:pPr/>
              <a:t>14/6/19</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s-ES" smtClean="0"/>
              <a:t>Haga clic para modificar el estilo de título del patrón</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E5E71BA-612D-4D49-B3EF-5EC1AFF5D2AD}" type="datetimeFigureOut">
              <a:rPr lang="en-US" smtClean="0"/>
              <a:pPr/>
              <a:t>14/6/19</a:t>
            </a:fld>
            <a:endParaRPr lang="en-US"/>
          </a:p>
        </p:txBody>
      </p:sp>
      <p:sp>
        <p:nvSpPr>
          <p:cNvPr id="6" name="Footer Placeholder 5"/>
          <p:cNvSpPr>
            <a:spLocks noGrp="1"/>
          </p:cNvSpPr>
          <p:nvPr>
            <p:ph type="ftr" sz="quarter" idx="11"/>
          </p:nvPr>
        </p:nvSpPr>
        <p:spPr/>
        <p:txBody>
          <a:bodyPr/>
          <a:lstStyle/>
          <a:p>
            <a:endParaRPr lang="en-US"/>
          </a:p>
        </p:txBody>
      </p:sp>
      <p:sp>
        <p:nvSpPr>
          <p:cNvPr id="8" name="Rectangle 7"/>
          <p:cNvSpPr/>
          <p:nvPr userDrawn="1"/>
        </p:nvSpPr>
        <p:spPr>
          <a:xfrm>
            <a:off x="6795247" y="1888478"/>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4072041"/>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s-ES" smtClean="0"/>
              <a:t>Haga clic para modificar el estilo de título del patrón</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8E5E71BA-612D-4D49-B3EF-5EC1AFF5D2AD}" type="datetimeFigureOut">
              <a:rPr lang="en-US" smtClean="0"/>
              <a:pPr/>
              <a:t>14/6/19</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12" name="Picture Placeholder 12"/>
          <p:cNvSpPr>
            <a:spLocks noGrp="1"/>
          </p:cNvSpPr>
          <p:nvPr>
            <p:ph type="pic" sz="quarter" idx="13" hasCustomPrompt="1"/>
          </p:nvPr>
        </p:nvSpPr>
        <p:spPr>
          <a:xfrm>
            <a:off x="6802438" y="2374940"/>
            <a:ext cx="2057400" cy="2039112"/>
          </a:xfrm>
        </p:spPr>
        <p:txBody>
          <a:bodyPr/>
          <a:lstStyle>
            <a:lvl1pPr>
              <a:buNone/>
              <a:defRPr/>
            </a:lvl1pPr>
          </a:lstStyle>
          <a:p>
            <a:r>
              <a:rPr lang="es-ES_tradnl" dirty="0" err="1" smtClean="0"/>
              <a:t>Drg</a:t>
            </a:r>
            <a:r>
              <a:rPr lang="es-ES_tradnl" dirty="0" smtClean="0"/>
              <a:t> </a:t>
            </a:r>
            <a:r>
              <a:rPr lang="es-ES_tradnl" dirty="0" err="1" smtClean="0"/>
              <a:t>picture</a:t>
            </a:r>
            <a:r>
              <a:rPr lang="es-ES_tradnl" dirty="0" smtClean="0"/>
              <a:t> </a:t>
            </a:r>
            <a:r>
              <a:rPr lang="es-ES_tradnl" dirty="0" err="1" smtClean="0"/>
              <a:t>to</a:t>
            </a:r>
            <a:r>
              <a:rPr lang="es-ES_tradnl" dirty="0" smtClean="0"/>
              <a:t> </a:t>
            </a:r>
            <a:r>
              <a:rPr lang="es-ES_tradnl" dirty="0" err="1" smtClean="0"/>
              <a:t>placeholder</a:t>
            </a:r>
            <a:r>
              <a:rPr lang="es-ES_tradnl" dirty="0" smtClean="0"/>
              <a:t> </a:t>
            </a:r>
            <a:r>
              <a:rPr lang="es-ES_tradnl" dirty="0" err="1" smtClean="0"/>
              <a:t>or</a:t>
            </a:r>
            <a:r>
              <a:rPr lang="es-ES_tradnl" dirty="0" smtClean="0"/>
              <a:t> </a:t>
            </a:r>
            <a:r>
              <a:rPr lang="es-ES_tradnl" dirty="0" err="1" smtClean="0"/>
              <a:t>click</a:t>
            </a:r>
            <a:r>
              <a:rPr lang="es-ES_tradnl" dirty="0" smtClean="0"/>
              <a:t> </a:t>
            </a:r>
            <a:r>
              <a:rPr lang="es-ES_tradnl" dirty="0" err="1" smtClean="0"/>
              <a:t>icon</a:t>
            </a:r>
            <a:r>
              <a:rPr lang="es-ES_tradnl" dirty="0" smtClean="0"/>
              <a:t> </a:t>
            </a:r>
            <a:r>
              <a:rPr lang="es-ES_tradnl" dirty="0" err="1" smtClean="0"/>
              <a:t>to</a:t>
            </a:r>
            <a:r>
              <a:rPr lang="es-ES_tradnl" dirty="0" smtClean="0"/>
              <a:t> </a:t>
            </a:r>
            <a:r>
              <a:rPr lang="es-ES_tradnl" dirty="0" err="1" smtClean="0"/>
              <a:t>add</a:t>
            </a:r>
            <a:endParaRPr dirty="0"/>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s-ES" smtClean="0"/>
              <a:t>Haga clic en el icono para agregar una imagen</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s-ES" smtClean="0"/>
              <a:t>Haga clic para modificar el estilo de título del patrón</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8E5E71BA-612D-4D49-B3EF-5EC1AFF5D2AD}" type="datetimeFigureOut">
              <a:rPr lang="en-US" smtClean="0"/>
              <a:pPr/>
              <a:t>14/6/19</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s-ES" smtClean="0"/>
              <a:t>Haga clic en el icono para agregar una imagen</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s-ES" smtClean="0"/>
              <a:t>Haga clic en el icono para agregar una imagen</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s-ES" smtClean="0"/>
              <a:t>Haga clic en el icono para agregar una imagen</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s-ES" smtClean="0"/>
              <a:t>Haga clic para modificar el estilo de título del patrón</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7391399" y="6423585"/>
            <a:ext cx="1537447" cy="365125"/>
          </a:xfrm>
        </p:spPr>
        <p:txBody>
          <a:bodyPr/>
          <a:lstStyle/>
          <a:p>
            <a:fld id="{8E5E71BA-612D-4D49-B3EF-5EC1AFF5D2AD}" type="datetimeFigureOut">
              <a:rPr lang="en-US" smtClean="0"/>
              <a:pPr/>
              <a:t>14/6/19</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s-ES" smtClean="0"/>
              <a:t>Haga clic en el icono para agregar una imagen</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s-ES" smtClean="0"/>
              <a:t>Haga clic en el icono para agregar una imagen</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Vertical Text Placeholder 2"/>
          <p:cNvSpPr>
            <a:spLocks noGrp="1"/>
          </p:cNvSpPr>
          <p:nvPr>
            <p:ph type="body" orient="vert" idx="1"/>
          </p:nvPr>
        </p:nvSpPr>
        <p:spPr/>
        <p:txBody>
          <a:bodyPr vert="eaVert"/>
          <a:lstStyle>
            <a:lvl5pPr>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dirty="0"/>
          </a:p>
        </p:txBody>
      </p:sp>
      <p:sp>
        <p:nvSpPr>
          <p:cNvPr id="4" name="Date Placeholder 3"/>
          <p:cNvSpPr>
            <a:spLocks noGrp="1"/>
          </p:cNvSpPr>
          <p:nvPr>
            <p:ph type="dt" sz="half" idx="10"/>
          </p:nvPr>
        </p:nvSpPr>
        <p:spPr/>
        <p:txBody>
          <a:bodyPr/>
          <a:lstStyle/>
          <a:p>
            <a:fld id="{8E5E71BA-612D-4D49-B3EF-5EC1AFF5D2AD}" type="datetimeFigureOut">
              <a:rPr lang="en-US" smtClean="0"/>
              <a:pPr/>
              <a:t>14/6/19</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Content Placeholder 2"/>
          <p:cNvSpPr>
            <a:spLocks noGrp="1"/>
          </p:cNvSpPr>
          <p:nvPr>
            <p:ph idx="1"/>
          </p:nvPr>
        </p:nvSpPr>
        <p:spPr/>
        <p:txBody>
          <a:bodyPr/>
          <a:lstStyle>
            <a:lvl5pPr>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dirty="0"/>
          </a:p>
        </p:txBody>
      </p:sp>
      <p:sp>
        <p:nvSpPr>
          <p:cNvPr id="4" name="Date Placeholder 3"/>
          <p:cNvSpPr>
            <a:spLocks noGrp="1"/>
          </p:cNvSpPr>
          <p:nvPr>
            <p:ph type="dt" sz="half" idx="10"/>
          </p:nvPr>
        </p:nvSpPr>
        <p:spPr/>
        <p:txBody>
          <a:bodyPr/>
          <a:lstStyle/>
          <a:p>
            <a:fld id="{8E5E71BA-612D-4D49-B3EF-5EC1AFF5D2AD}" type="datetimeFigureOut">
              <a:rPr lang="en-US" smtClean="0"/>
              <a:pPr/>
              <a:t>14/6/19</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95772" y="1332932"/>
            <a:ext cx="681318" cy="4793232"/>
          </a:xfrm>
        </p:spPr>
        <p:txBody>
          <a:bodyPr vert="eaVert" anchor="t" anchorCtr="0"/>
          <a:lstStyle/>
          <a:p>
            <a:r>
              <a:rPr lang="es-ES" smtClean="0"/>
              <a:t>Haga clic para modificar el estilo de título del patrón</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dirty="0"/>
          </a:p>
        </p:txBody>
      </p:sp>
      <p:sp>
        <p:nvSpPr>
          <p:cNvPr id="4" name="Date Placeholder 3"/>
          <p:cNvSpPr>
            <a:spLocks noGrp="1"/>
          </p:cNvSpPr>
          <p:nvPr>
            <p:ph type="dt" sz="half" idx="10"/>
          </p:nvPr>
        </p:nvSpPr>
        <p:spPr/>
        <p:txBody>
          <a:bodyPr/>
          <a:lstStyle/>
          <a:p>
            <a:fld id="{8E5E71BA-612D-4D49-B3EF-5EC1AFF5D2AD}" type="datetimeFigureOut">
              <a:rPr lang="en-US" smtClean="0"/>
              <a:pPr/>
              <a:t>14/6/19</a:t>
            </a:fld>
            <a:endParaRPr lang="en-US"/>
          </a:p>
        </p:txBody>
      </p:sp>
      <p:sp>
        <p:nvSpPr>
          <p:cNvPr id="5" name="Footer Placeholder 4"/>
          <p:cNvSpPr>
            <a:spLocks noGrp="1"/>
          </p:cNvSpPr>
          <p:nvPr>
            <p:ph type="ftr" sz="quarter" idx="11"/>
          </p:nvPr>
        </p:nvSpPr>
        <p:spPr/>
        <p:txBody>
          <a:bodyPr/>
          <a:lstStyle/>
          <a:p>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2" name="Title 1"/>
          <p:cNvSpPr>
            <a:spLocks noGrp="1"/>
          </p:cNvSpPr>
          <p:nvPr>
            <p:ph type="title"/>
          </p:nvPr>
        </p:nvSpPr>
        <p:spPr>
          <a:xfrm>
            <a:off x="498474" y="134471"/>
            <a:ext cx="7556313" cy="995082"/>
          </a:xfrm>
        </p:spPr>
        <p:txBody>
          <a:bodyPr anchor="b" anchorCtr="0"/>
          <a:lstStyle/>
          <a:p>
            <a:r>
              <a:rPr lang="es-ES" smtClean="0"/>
              <a:t>Haga clic para modificar el estilo de título del patrón</a:t>
            </a:r>
            <a:endParaRPr/>
          </a:p>
        </p:txBody>
      </p:sp>
      <p:sp>
        <p:nvSpPr>
          <p:cNvPr id="3" name="Content Placeholder 2"/>
          <p:cNvSpPr>
            <a:spLocks noGrp="1"/>
          </p:cNvSpPr>
          <p:nvPr>
            <p:ph idx="1"/>
          </p:nvPr>
        </p:nvSpPr>
        <p:spPr/>
        <p:txBody>
          <a:bodyPr/>
          <a:lstStyle>
            <a:lvl5pPr>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dirty="0"/>
          </a:p>
        </p:txBody>
      </p:sp>
      <p:sp>
        <p:nvSpPr>
          <p:cNvPr id="4" name="Date Placeholder 3"/>
          <p:cNvSpPr>
            <a:spLocks noGrp="1"/>
          </p:cNvSpPr>
          <p:nvPr>
            <p:ph type="dt" sz="half" idx="10"/>
          </p:nvPr>
        </p:nvSpPr>
        <p:spPr/>
        <p:txBody>
          <a:bodyPr/>
          <a:lstStyle/>
          <a:p>
            <a:fld id="{8E5E71BA-612D-4D49-B3EF-5EC1AFF5D2AD}" type="datetimeFigureOut">
              <a:rPr lang="en-US" smtClean="0"/>
              <a:pPr/>
              <a:t>14/6/19</a:t>
            </a:fld>
            <a:endParaRPr lang="en-US"/>
          </a:p>
        </p:txBody>
      </p:sp>
      <p:sp>
        <p:nvSpPr>
          <p:cNvPr id="5" name="Footer Placeholder 4"/>
          <p:cNvSpPr>
            <a:spLocks noGrp="1"/>
          </p:cNvSpPr>
          <p:nvPr>
            <p:ph type="ftr" sz="quarter" idx="11"/>
          </p:nvPr>
        </p:nvSpPr>
        <p:spPr/>
        <p:txBody>
          <a:bodyPr/>
          <a:lstStyle/>
          <a:p>
            <a:endParaRPr lang="en-US"/>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smtClean="0"/>
              <a:t>Haga clic para modificar el estilo de texto del patrón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s-ES" smtClean="0"/>
              <a:t>Haga clic para modificar el estilo de título del patrón</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8E5E71BA-612D-4D49-B3EF-5EC1AFF5D2AD}" type="datetimeFigureOut">
              <a:rPr lang="en-US" smtClean="0"/>
              <a:pPr/>
              <a:t>14/6/19</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193829"/>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624388" y="237744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s-ES" smtClean="0"/>
              <a:t>Haga clic en el icono para agregar una imagen</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s-ES" smtClean="0"/>
              <a:t>Haga clic en el icono para agregar una imagen</a:t>
            </a:r>
            <a:endParaRPr/>
          </a:p>
        </p:txBody>
      </p:sp>
      <p:sp>
        <p:nvSpPr>
          <p:cNvPr id="16" name="Text Placeholder 3"/>
          <p:cNvSpPr>
            <a:spLocks noGrp="1"/>
          </p:cNvSpPr>
          <p:nvPr>
            <p:ph type="body" sz="half" idx="2"/>
          </p:nvPr>
        </p:nvSpPr>
        <p:spPr>
          <a:xfrm>
            <a:off x="857250" y="759041"/>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s-ES" smtClean="0"/>
              <a:t>Haga clic para modificar el estilo de título del patrón</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8E5E71BA-612D-4D49-B3EF-5EC1AFF5D2AD}" type="datetimeFigureOut">
              <a:rPr lang="en-US" smtClean="0"/>
              <a:pPr/>
              <a:t>14/6/19</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a:prstGeom prst="rect">
            <a:avLst/>
          </a:prstGeom>
        </p:spPr>
        <p:txBody>
          <a:bodyPr/>
          <a:lstStyle/>
          <a:p>
            <a:fld id="{92F8D9FC-0FAF-3346-B65D-75D2BA2E2D48}" type="slidenum">
              <a:rPr lang="en-US" smtClean="0"/>
              <a:pPr/>
              <a:t>‹#›</a:t>
            </a:fld>
            <a:endParaRPr lang="en-US"/>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dirty="0"/>
          </a:p>
        </p:txBody>
      </p:sp>
      <p:sp>
        <p:nvSpPr>
          <p:cNvPr id="5" name="Date Placeholder 4"/>
          <p:cNvSpPr>
            <a:spLocks noGrp="1"/>
          </p:cNvSpPr>
          <p:nvPr>
            <p:ph type="dt" sz="half" idx="10"/>
          </p:nvPr>
        </p:nvSpPr>
        <p:spPr/>
        <p:txBody>
          <a:bodyPr/>
          <a:lstStyle/>
          <a:p>
            <a:fld id="{8E5E71BA-612D-4D49-B3EF-5EC1AFF5D2AD}" type="datetimeFigureOut">
              <a:rPr lang="en-US" smtClean="0"/>
              <a:pPr/>
              <a:t>14/6/19</a:t>
            </a:fld>
            <a:endParaRPr lang="en-US"/>
          </a:p>
        </p:txBody>
      </p:sp>
      <p:sp>
        <p:nvSpPr>
          <p:cNvPr id="6" name="Footer Placeholder 5"/>
          <p:cNvSpPr>
            <a:spLocks noGrp="1"/>
          </p:cNvSpPr>
          <p:nvPr>
            <p:ph type="ftr" sz="quarter" idx="11"/>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dirty="0"/>
          </a:p>
        </p:txBody>
      </p:sp>
      <p:sp>
        <p:nvSpPr>
          <p:cNvPr id="7" name="Date Placeholder 6"/>
          <p:cNvSpPr>
            <a:spLocks noGrp="1"/>
          </p:cNvSpPr>
          <p:nvPr>
            <p:ph type="dt" sz="half" idx="10"/>
          </p:nvPr>
        </p:nvSpPr>
        <p:spPr/>
        <p:txBody>
          <a:bodyPr/>
          <a:lstStyle/>
          <a:p>
            <a:fld id="{8E5E71BA-612D-4D49-B3EF-5EC1AFF5D2AD}" type="datetimeFigureOut">
              <a:rPr lang="en-US" smtClean="0"/>
              <a:pPr/>
              <a:t>14/6/19</a:t>
            </a:fld>
            <a:endParaRPr lang="en-US"/>
          </a:p>
        </p:txBody>
      </p:sp>
      <p:sp>
        <p:nvSpPr>
          <p:cNvPr id="8" name="Footer Placeholder 7"/>
          <p:cNvSpPr>
            <a:spLocks noGrp="1"/>
          </p:cNvSpPr>
          <p:nvPr>
            <p:ph type="ftr" sz="quarter" idx="11"/>
          </p:nvPr>
        </p:nvSpPr>
        <p:spPr/>
        <p:txBody>
          <a:bodyPr/>
          <a:lstStyle/>
          <a:p>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dirty="0"/>
          </a:p>
        </p:txBody>
      </p:sp>
      <p:sp>
        <p:nvSpPr>
          <p:cNvPr id="5" name="Date Placeholder 4"/>
          <p:cNvSpPr>
            <a:spLocks noGrp="1"/>
          </p:cNvSpPr>
          <p:nvPr>
            <p:ph type="dt" sz="half" idx="10"/>
          </p:nvPr>
        </p:nvSpPr>
        <p:spPr/>
        <p:txBody>
          <a:bodyPr/>
          <a:lstStyle/>
          <a:p>
            <a:fld id="{8E5E71BA-612D-4D49-B3EF-5EC1AFF5D2AD}" type="datetimeFigureOut">
              <a:rPr lang="en-US" smtClean="0"/>
              <a:pPr/>
              <a:t>14/6/19</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dirty="0"/>
          </a:p>
        </p:txBody>
      </p:sp>
      <p:sp>
        <p:nvSpPr>
          <p:cNvPr id="5" name="Date Placeholder 4"/>
          <p:cNvSpPr>
            <a:spLocks noGrp="1"/>
          </p:cNvSpPr>
          <p:nvPr>
            <p:ph type="dt" sz="half" idx="10"/>
          </p:nvPr>
        </p:nvSpPr>
        <p:spPr/>
        <p:txBody>
          <a:bodyPr/>
          <a:lstStyle/>
          <a:p>
            <a:fld id="{8E5E71BA-612D-4D49-B3EF-5EC1AFF5D2AD}" type="datetimeFigureOut">
              <a:rPr lang="en-US" smtClean="0"/>
              <a:pPr/>
              <a:t>14/6/19</a:t>
            </a:fld>
            <a:endParaRPr lang="en-US"/>
          </a:p>
        </p:txBody>
      </p:sp>
      <p:sp>
        <p:nvSpPr>
          <p:cNvPr id="6" name="Footer Placeholder 5"/>
          <p:cNvSpPr>
            <a:spLocks noGrp="1"/>
          </p:cNvSpPr>
          <p:nvPr>
            <p:ph type="ftr" sz="quarter" idx="11"/>
          </p:nvPr>
        </p:nvSpPr>
        <p:spPr/>
        <p:txBody>
          <a:bodyPr/>
          <a:lstStyle/>
          <a:p>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1.png"/><Relationship Id="rId23" Type="http://schemas.microsoft.com/office/2007/relationships/hdphoto" Target="../media/hdphoto1.wdp"/><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5" y="484094"/>
            <a:ext cx="7177162" cy="1116106"/>
          </a:xfrm>
          <a:prstGeom prst="rect">
            <a:avLst/>
          </a:prstGeom>
        </p:spPr>
        <p:txBody>
          <a:bodyPr vert="horz" lIns="91440" tIns="45720" rIns="91440" bIns="45720" rtlCol="0" anchor="t" anchorCtr="0">
            <a:noAutofit/>
          </a:bodyPr>
          <a:lstStyle/>
          <a:p>
            <a:r>
              <a:rPr lang="es-ES" smtClean="0"/>
              <a:t>Haga clic para modificar el estilo de título del patrón</a:t>
            </a:r>
            <a:endParaRPr dirty="0"/>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8E5E71BA-612D-4D49-B3EF-5EC1AFF5D2AD}" type="datetimeFigureOut">
              <a:rPr lang="en-US" smtClean="0"/>
              <a:pPr/>
              <a:t>14/6/19</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r>
              <a:rPr lang="en-US" dirty="0" smtClean="0"/>
              <a:t>(C) </a:t>
            </a:r>
            <a:r>
              <a:rPr lang="en-US" dirty="0" err="1" smtClean="0"/>
              <a:t>Serveis</a:t>
            </a:r>
            <a:r>
              <a:rPr lang="en-US" dirty="0" smtClean="0"/>
              <a:t> </a:t>
            </a:r>
            <a:r>
              <a:rPr lang="en-US" dirty="0" err="1" smtClean="0"/>
              <a:t>Lingüístics</a:t>
            </a:r>
            <a:r>
              <a:rPr lang="en-US" dirty="0" smtClean="0"/>
              <a:t> de Barcelona SCCL, 2018</a:t>
            </a:r>
            <a:endParaRPr lang="en-US" dirty="0"/>
          </a:p>
        </p:txBody>
      </p:sp>
      <p:pic>
        <p:nvPicPr>
          <p:cNvPr id="9" name="Picture 8" descr="SLB Logo Twitter.png"/>
          <p:cNvPicPr>
            <a:picLocks noChangeAspect="1"/>
          </p:cNvPicPr>
          <p:nvPr/>
        </p:nvPicPr>
        <p:blipFill>
          <a:blip r:embed="rId22">
            <a:extLst>
              <a:ext uri="{BEBA8EAE-BF5A-486C-A8C5-ECC9F3942E4B}">
                <a14:imgProps xmlns:a14="http://schemas.microsoft.com/office/drawing/2010/main">
                  <a14:imgLayer r:embed="rId23">
                    <a14:imgEffect>
                      <a14:backgroundRemoval t="10000" b="90000" l="10000" r="90000">
                        <a14:foregroundMark x1="50000" y1="51250" x2="50000" y2="51250"/>
                        <a14:foregroundMark x1="59750" y1="52750" x2="59750" y2="52750"/>
                        <a14:foregroundMark x1="77000" y1="49500" x2="77000" y2="49500"/>
                      </a14:backgroundRemoval>
                    </a14:imgEffect>
                  </a14:imgLayer>
                </a14:imgProps>
              </a:ext>
              <a:ext uri="{28A0092B-C50C-407E-A947-70E740481C1C}">
                <a14:useLocalDpi xmlns:a14="http://schemas.microsoft.com/office/drawing/2010/main" val="0"/>
              </a:ext>
            </a:extLst>
          </a:blip>
          <a:stretch>
            <a:fillRect/>
          </a:stretch>
        </p:blipFill>
        <p:spPr>
          <a:xfrm>
            <a:off x="7682010" y="-42770"/>
            <a:ext cx="1461989" cy="1461989"/>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defTabSz="914400" rtl="0" eaLnBrk="1" latinLnBrk="0" hangingPunct="1">
        <a:spcBef>
          <a:spcPct val="0"/>
        </a:spcBef>
        <a:buNone/>
        <a:defRPr sz="3600" b="0" i="0" kern="1200">
          <a:solidFill>
            <a:schemeClr val="accent1"/>
          </a:solidFill>
          <a:latin typeface="Muli Black"/>
          <a:ea typeface="+mj-ea"/>
          <a:cs typeface="Muli Black"/>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Open Sans Regular"/>
          <a:ea typeface="+mn-ea"/>
          <a:cs typeface="Open Sans Regular"/>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Open Sans Regular"/>
          <a:ea typeface="+mn-ea"/>
          <a:cs typeface="Open Sans Regular"/>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Open Sans Regular"/>
          <a:ea typeface="+mn-ea"/>
          <a:cs typeface="Open Sans Regular"/>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Open Sans Regular"/>
          <a:ea typeface="+mn-ea"/>
          <a:cs typeface="Open Sans Regular"/>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Open Sans Regular"/>
          <a:ea typeface="+mn-ea"/>
          <a:cs typeface="Open Sans Regular"/>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5.png"/><Relationship Id="rId1" Type="http://schemas.microsoft.com/office/2007/relationships/media" Target="../media/media1.WAV"/><Relationship Id="rId2" Type="http://schemas.openxmlformats.org/officeDocument/2006/relationships/audio" Target="../media/media1.WAV"/></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05250" y="4841165"/>
            <a:ext cx="4954588" cy="721434"/>
          </a:xfrm>
        </p:spPr>
        <p:txBody>
          <a:bodyPr>
            <a:normAutofit fontScale="90000"/>
          </a:bodyPr>
          <a:lstStyle/>
          <a:p>
            <a:pPr algn="r"/>
            <a:r>
              <a:rPr lang="en-US" dirty="0" smtClean="0"/>
              <a:t>Assessment and evaluation</a:t>
            </a:r>
            <a:endParaRPr lang="en-US" dirty="0"/>
          </a:p>
        </p:txBody>
      </p:sp>
      <p:sp>
        <p:nvSpPr>
          <p:cNvPr id="3" name="Subtitle 2"/>
          <p:cNvSpPr>
            <a:spLocks noGrp="1"/>
          </p:cNvSpPr>
          <p:nvPr>
            <p:ph type="subTitle" idx="1"/>
          </p:nvPr>
        </p:nvSpPr>
        <p:spPr/>
        <p:txBody>
          <a:bodyPr>
            <a:normAutofit/>
          </a:bodyPr>
          <a:lstStyle/>
          <a:p>
            <a:pPr algn="r"/>
            <a:r>
              <a:rPr lang="en-US" sz="2400" b="1" dirty="0" smtClean="0">
                <a:solidFill>
                  <a:srgbClr val="FFFFFF"/>
                </a:solidFill>
              </a:rPr>
              <a:t>Geoff Jordan</a:t>
            </a:r>
            <a:endParaRPr lang="en-US" sz="2400" b="1" dirty="0">
              <a:solidFill>
                <a:srgbClr val="FFFFFF"/>
              </a:solidFill>
            </a:endParaRPr>
          </a:p>
        </p:txBody>
      </p:sp>
      <p:sp>
        <p:nvSpPr>
          <p:cNvPr id="5" name="Text Placeholder 5"/>
          <p:cNvSpPr txBox="1">
            <a:spLocks/>
          </p:cNvSpPr>
          <p:nvPr/>
        </p:nvSpPr>
        <p:spPr>
          <a:xfrm>
            <a:off x="857250" y="759041"/>
            <a:ext cx="2893378" cy="2040905"/>
          </a:xfrm>
          <a:prstGeom prst="rect">
            <a:avLst/>
          </a:prstGeom>
        </p:spPr>
        <p:txBody>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Open Sans Regular"/>
                <a:ea typeface="+mn-ea"/>
                <a:cs typeface="Open Sans Regular"/>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Open Sans Regular"/>
                <a:ea typeface="+mn-ea"/>
                <a:cs typeface="Open Sans Regular"/>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Open Sans Regular"/>
                <a:ea typeface="+mn-ea"/>
                <a:cs typeface="Open Sans Regular"/>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Open Sans Regular"/>
                <a:ea typeface="+mn-ea"/>
                <a:cs typeface="Open Sans Regular"/>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Open Sans Regular"/>
                <a:ea typeface="+mn-ea"/>
                <a:cs typeface="Open Sans Regular"/>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indent="0" algn="ctr">
              <a:buNone/>
            </a:pPr>
            <a:r>
              <a:rPr lang="en-US" sz="4600" dirty="0">
                <a:solidFill>
                  <a:schemeClr val="bg1"/>
                </a:solidFill>
              </a:rPr>
              <a:t>TBLT: From Theory to Practice</a:t>
            </a:r>
          </a:p>
        </p:txBody>
      </p:sp>
      <p:pic>
        <p:nvPicPr>
          <p:cNvPr id="6" name="Picture Placeholder 6" descr="FQ6A2804.jpg"/>
          <p:cNvPicPr>
            <a:picLocks noChangeAspect="1"/>
          </p:cNvPicPr>
          <p:nvPr/>
        </p:nvPicPr>
        <p:blipFill>
          <a:blip r:embed="rId2">
            <a:extLst>
              <a:ext uri="{28A0092B-C50C-407E-A947-70E740481C1C}">
                <a14:useLocalDpi xmlns:a14="http://schemas.microsoft.com/office/drawing/2010/main" val="0"/>
              </a:ext>
            </a:extLst>
          </a:blip>
          <a:srcRect t="16975" b="16975"/>
          <a:stretch>
            <a:fillRect/>
          </a:stretch>
        </p:blipFill>
        <p:spPr>
          <a:xfrm>
            <a:off x="4624388" y="228600"/>
            <a:ext cx="2057400" cy="2039112"/>
          </a:xfrm>
          <a:prstGeom prst="rect">
            <a:avLst/>
          </a:prstGeom>
        </p:spPr>
      </p:pic>
      <p:pic>
        <p:nvPicPr>
          <p:cNvPr id="7" name="Picture Placeholder 7" descr="IMG_1078.jpeg"/>
          <p:cNvPicPr>
            <a:picLocks noChangeAspect="1"/>
          </p:cNvPicPr>
          <p:nvPr/>
        </p:nvPicPr>
        <p:blipFill>
          <a:blip r:embed="rId3">
            <a:extLst>
              <a:ext uri="{28A0092B-C50C-407E-A947-70E740481C1C}">
                <a14:useLocalDpi xmlns:a14="http://schemas.microsoft.com/office/drawing/2010/main" val="0"/>
              </a:ext>
            </a:extLst>
          </a:blip>
          <a:srcRect l="16355" r="16355"/>
          <a:stretch>
            <a:fillRect/>
          </a:stretch>
        </p:blipFill>
        <p:spPr>
          <a:xfrm>
            <a:off x="6802438" y="2377440"/>
            <a:ext cx="2057400" cy="2039112"/>
          </a:xfrm>
          <a:prstGeom prst="rect">
            <a:avLst/>
          </a:prstGeom>
        </p:spPr>
      </p:pic>
    </p:spTree>
    <p:extLst>
      <p:ext uri="{BB962C8B-B14F-4D97-AF65-F5344CB8AC3E}">
        <p14:creationId xmlns:p14="http://schemas.microsoft.com/office/powerpoint/2010/main" val="29445809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91441" y="113665"/>
            <a:ext cx="7177162" cy="740857"/>
          </a:xfrm>
        </p:spPr>
        <p:txBody>
          <a:bodyPr/>
          <a:lstStyle/>
          <a:p>
            <a:r>
              <a:rPr lang="es-ES" sz="3200" b="1" dirty="0" err="1" smtClean="0"/>
              <a:t>Uncertainty</a:t>
            </a:r>
            <a:r>
              <a:rPr lang="es-ES" sz="3200" b="1" dirty="0" smtClean="0"/>
              <a:t> </a:t>
            </a:r>
            <a:r>
              <a:rPr lang="es-ES" sz="3200" b="1" dirty="0" err="1" smtClean="0"/>
              <a:t>Tolerance</a:t>
            </a:r>
            <a:r>
              <a:rPr lang="es-ES" sz="3200" b="1" dirty="0" smtClean="0"/>
              <a:t> </a:t>
            </a:r>
            <a:r>
              <a:rPr lang="es-ES" sz="2000" b="1" dirty="0" smtClean="0"/>
              <a:t>(</a:t>
            </a:r>
            <a:r>
              <a:rPr lang="es-ES" sz="2000" b="1" dirty="0" err="1" smtClean="0"/>
              <a:t>from</a:t>
            </a:r>
            <a:r>
              <a:rPr lang="es-ES" sz="2000" b="1" dirty="0" smtClean="0"/>
              <a:t> Fulcher, 2019) </a:t>
            </a:r>
            <a:endParaRPr lang="en-GB" sz="2000" b="1" dirty="0"/>
          </a:p>
        </p:txBody>
      </p:sp>
      <p:pic>
        <p:nvPicPr>
          <p:cNvPr id="4" name="3 Marcador de contenido" descr="1.png"/>
          <p:cNvPicPr>
            <a:picLocks noGrp="1" noChangeAspect="1"/>
          </p:cNvPicPr>
          <p:nvPr>
            <p:ph idx="1"/>
          </p:nvPr>
        </p:nvPicPr>
        <p:blipFill>
          <a:blip r:embed="rId2"/>
          <a:stretch>
            <a:fillRect/>
          </a:stretch>
        </p:blipFill>
        <p:spPr>
          <a:xfrm>
            <a:off x="291442" y="1371600"/>
            <a:ext cx="4599736" cy="3214225"/>
          </a:xfrm>
        </p:spPr>
      </p:pic>
      <p:sp>
        <p:nvSpPr>
          <p:cNvPr id="6" name="5 CuadroTexto"/>
          <p:cNvSpPr txBox="1"/>
          <p:nvPr/>
        </p:nvSpPr>
        <p:spPr>
          <a:xfrm>
            <a:off x="5255359" y="1371600"/>
            <a:ext cx="3647101" cy="3293209"/>
          </a:xfrm>
          <a:prstGeom prst="rect">
            <a:avLst/>
          </a:prstGeom>
          <a:noFill/>
        </p:spPr>
        <p:txBody>
          <a:bodyPr wrap="square" rtlCol="0">
            <a:spAutoFit/>
          </a:bodyPr>
          <a:lstStyle/>
          <a:p>
            <a:r>
              <a:rPr lang="es-ES" sz="1600" dirty="0" err="1" smtClean="0">
                <a:latin typeface="Open Sans Bold"/>
                <a:cs typeface="Open Sans Bold"/>
              </a:rPr>
              <a:t>Condition</a:t>
            </a:r>
            <a:r>
              <a:rPr lang="es-ES" sz="1600" dirty="0" smtClean="0">
                <a:latin typeface="Open Sans Bold"/>
                <a:cs typeface="Open Sans Bold"/>
              </a:rPr>
              <a:t> B = False Positive </a:t>
            </a:r>
          </a:p>
          <a:p>
            <a:endParaRPr lang="es-ES" sz="1600" dirty="0" smtClean="0">
              <a:latin typeface="Open Sans Bold"/>
              <a:cs typeface="Open Sans Bold"/>
            </a:endParaRPr>
          </a:p>
          <a:p>
            <a:r>
              <a:rPr lang="es-ES" sz="1600" dirty="0" err="1" smtClean="0">
                <a:latin typeface="Open Sans Bold"/>
                <a:cs typeface="Open Sans Bold"/>
              </a:rPr>
              <a:t>Condition</a:t>
            </a:r>
            <a:r>
              <a:rPr lang="es-ES" sz="1600" dirty="0" smtClean="0">
                <a:latin typeface="Open Sans Bold"/>
                <a:cs typeface="Open Sans Bold"/>
              </a:rPr>
              <a:t> C = False </a:t>
            </a:r>
            <a:r>
              <a:rPr lang="es-ES" sz="1600" dirty="0" err="1" smtClean="0">
                <a:latin typeface="Open Sans Bold"/>
                <a:cs typeface="Open Sans Bold"/>
              </a:rPr>
              <a:t>Negative</a:t>
            </a:r>
            <a:r>
              <a:rPr lang="es-ES" sz="1600" dirty="0" smtClean="0">
                <a:latin typeface="Open Sans Bold"/>
                <a:cs typeface="Open Sans Bold"/>
              </a:rPr>
              <a:t> </a:t>
            </a:r>
          </a:p>
          <a:p>
            <a:endParaRPr lang="es-ES" sz="1600" dirty="0" smtClean="0">
              <a:latin typeface="Open Sans Bold"/>
              <a:cs typeface="Open Sans Bold"/>
            </a:endParaRPr>
          </a:p>
          <a:p>
            <a:r>
              <a:rPr lang="es-ES" sz="1600" dirty="0" err="1" smtClean="0">
                <a:latin typeface="Open Sans Bold"/>
                <a:cs typeface="Open Sans Bold"/>
              </a:rPr>
              <a:t>Costs</a:t>
            </a:r>
            <a:r>
              <a:rPr lang="es-ES" sz="1600" dirty="0" smtClean="0">
                <a:latin typeface="Open Sans Bold"/>
                <a:cs typeface="Open Sans Bold"/>
              </a:rPr>
              <a:t> </a:t>
            </a:r>
            <a:r>
              <a:rPr lang="es-ES" sz="1600" dirty="0" err="1" smtClean="0">
                <a:latin typeface="Open Sans Bold"/>
                <a:cs typeface="Open Sans Bold"/>
              </a:rPr>
              <a:t>associated</a:t>
            </a:r>
            <a:r>
              <a:rPr lang="es-ES" sz="1600" dirty="0" smtClean="0">
                <a:latin typeface="Open Sans Bold"/>
                <a:cs typeface="Open Sans Bold"/>
              </a:rPr>
              <a:t> </a:t>
            </a:r>
            <a:r>
              <a:rPr lang="es-ES" sz="1600" dirty="0" err="1" smtClean="0">
                <a:latin typeface="Open Sans Bold"/>
                <a:cs typeface="Open Sans Bold"/>
              </a:rPr>
              <a:t>with</a:t>
            </a:r>
            <a:r>
              <a:rPr lang="es-ES" sz="1600" dirty="0" smtClean="0">
                <a:latin typeface="Open Sans Bold"/>
                <a:cs typeface="Open Sans Bold"/>
              </a:rPr>
              <a:t> </a:t>
            </a:r>
            <a:r>
              <a:rPr lang="es-ES" sz="1600" dirty="0" err="1" smtClean="0">
                <a:latin typeface="Open Sans Bold"/>
                <a:cs typeface="Open Sans Bold"/>
              </a:rPr>
              <a:t>these</a:t>
            </a:r>
            <a:r>
              <a:rPr lang="es-ES" sz="1600" dirty="0" smtClean="0">
                <a:latin typeface="Open Sans Bold"/>
                <a:cs typeface="Open Sans Bold"/>
              </a:rPr>
              <a:t> 2 </a:t>
            </a:r>
            <a:r>
              <a:rPr lang="es-ES" sz="1600" dirty="0" err="1" smtClean="0">
                <a:latin typeface="Open Sans Bold"/>
                <a:cs typeface="Open Sans Bold"/>
              </a:rPr>
              <a:t>types</a:t>
            </a:r>
            <a:r>
              <a:rPr lang="es-ES" sz="1600" dirty="0" smtClean="0">
                <a:latin typeface="Open Sans Bold"/>
                <a:cs typeface="Open Sans Bold"/>
              </a:rPr>
              <a:t> of error: </a:t>
            </a:r>
          </a:p>
          <a:p>
            <a:endParaRPr lang="es-ES" sz="1600" dirty="0" smtClean="0">
              <a:latin typeface="Open Sans Bold"/>
              <a:cs typeface="Open Sans Bold"/>
            </a:endParaRPr>
          </a:p>
          <a:p>
            <a:r>
              <a:rPr lang="es-ES" sz="1600" dirty="0" smtClean="0">
                <a:latin typeface="Open Sans Bold"/>
                <a:cs typeface="Open Sans Bold"/>
              </a:rPr>
              <a:t>B: </a:t>
            </a:r>
            <a:r>
              <a:rPr lang="es-ES" sz="1600" dirty="0" err="1" smtClean="0">
                <a:latin typeface="Open Sans Bold"/>
                <a:cs typeface="Open Sans Bold"/>
              </a:rPr>
              <a:t>Worst</a:t>
            </a:r>
            <a:r>
              <a:rPr lang="es-ES" sz="1600" dirty="0" smtClean="0">
                <a:latin typeface="Open Sans Bold"/>
                <a:cs typeface="Open Sans Bold"/>
              </a:rPr>
              <a:t> case </a:t>
            </a:r>
            <a:r>
              <a:rPr lang="es-ES" sz="1600" dirty="0" err="1" smtClean="0">
                <a:latin typeface="Open Sans Bold"/>
                <a:cs typeface="Open Sans Bold"/>
              </a:rPr>
              <a:t>scanario</a:t>
            </a:r>
            <a:r>
              <a:rPr lang="es-ES" sz="1600" dirty="0" smtClean="0">
                <a:latin typeface="Open Sans Bold"/>
                <a:cs typeface="Open Sans Bold"/>
              </a:rPr>
              <a:t> = </a:t>
            </a:r>
            <a:r>
              <a:rPr lang="es-ES" sz="1600" dirty="0" err="1" smtClean="0">
                <a:latin typeface="Open Sans Bold"/>
                <a:cs typeface="Open Sans Bold"/>
              </a:rPr>
              <a:t>plane</a:t>
            </a:r>
            <a:r>
              <a:rPr lang="es-ES" sz="1600" dirty="0" smtClean="0">
                <a:latin typeface="Open Sans Bold"/>
                <a:cs typeface="Open Sans Bold"/>
              </a:rPr>
              <a:t> </a:t>
            </a:r>
            <a:r>
              <a:rPr lang="es-ES" sz="1600" dirty="0" err="1" smtClean="0">
                <a:latin typeface="Open Sans Bold"/>
                <a:cs typeface="Open Sans Bold"/>
              </a:rPr>
              <a:t>crash</a:t>
            </a:r>
            <a:r>
              <a:rPr lang="es-ES" sz="1600" dirty="0" smtClean="0">
                <a:latin typeface="Open Sans Bold"/>
                <a:cs typeface="Open Sans Bold"/>
              </a:rPr>
              <a:t> </a:t>
            </a:r>
          </a:p>
          <a:p>
            <a:endParaRPr lang="es-ES" sz="1600" dirty="0" smtClean="0">
              <a:latin typeface="Open Sans Bold"/>
              <a:cs typeface="Open Sans Bold"/>
            </a:endParaRPr>
          </a:p>
          <a:p>
            <a:r>
              <a:rPr lang="es-ES" sz="1600" dirty="0" smtClean="0">
                <a:latin typeface="Open Sans Bold"/>
                <a:cs typeface="Open Sans Bold"/>
              </a:rPr>
              <a:t>C: W</a:t>
            </a:r>
            <a:r>
              <a:rPr lang="en-GB" sz="1600" dirty="0" smtClean="0">
                <a:latin typeface="Open Sans Bold"/>
                <a:cs typeface="Open Sans Bold"/>
              </a:rPr>
              <a:t>e unfairly disadvantage a candidate by wrongfully denying him a life opportunity.</a:t>
            </a:r>
            <a:r>
              <a:rPr lang="es-ES" sz="1600" dirty="0" smtClean="0">
                <a:latin typeface="Open Sans Bold"/>
                <a:cs typeface="Open Sans Bold"/>
              </a:rPr>
              <a:t>  </a:t>
            </a:r>
            <a:endParaRPr lang="en-GB" sz="1600" dirty="0" smtClean="0">
              <a:latin typeface="Open Sans Bold"/>
              <a:cs typeface="Open Sans Bold"/>
            </a:endParaRPr>
          </a:p>
          <a:p>
            <a:endParaRPr lang="en-GB" sz="1600" dirty="0"/>
          </a:p>
        </p:txBody>
      </p:sp>
      <p:sp>
        <p:nvSpPr>
          <p:cNvPr id="7" name="6 CuadroTexto"/>
          <p:cNvSpPr txBox="1"/>
          <p:nvPr/>
        </p:nvSpPr>
        <p:spPr>
          <a:xfrm>
            <a:off x="291442" y="4852838"/>
            <a:ext cx="7604721" cy="2585323"/>
          </a:xfrm>
          <a:prstGeom prst="rect">
            <a:avLst/>
          </a:prstGeom>
          <a:noFill/>
        </p:spPr>
        <p:txBody>
          <a:bodyPr wrap="square" rtlCol="0">
            <a:spAutoFit/>
          </a:bodyPr>
          <a:lstStyle/>
          <a:p>
            <a:r>
              <a:rPr lang="es-ES" dirty="0" smtClean="0">
                <a:latin typeface="Open Sans Bold"/>
                <a:cs typeface="Open Sans Bold"/>
              </a:rPr>
              <a:t>So </a:t>
            </a:r>
            <a:r>
              <a:rPr lang="es-ES" dirty="0" err="1" smtClean="0">
                <a:latin typeface="Open Sans Bold"/>
                <a:cs typeface="Open Sans Bold"/>
              </a:rPr>
              <a:t>we</a:t>
            </a:r>
            <a:r>
              <a:rPr lang="es-ES" dirty="0" smtClean="0">
                <a:latin typeface="Open Sans Bold"/>
                <a:cs typeface="Open Sans Bold"/>
              </a:rPr>
              <a:t> </a:t>
            </a:r>
            <a:r>
              <a:rPr lang="es-ES" dirty="0" err="1" smtClean="0">
                <a:latin typeface="Open Sans Bold"/>
                <a:cs typeface="Open Sans Bold"/>
              </a:rPr>
              <a:t>must</a:t>
            </a:r>
            <a:r>
              <a:rPr lang="es-ES" dirty="0" smtClean="0">
                <a:latin typeface="Open Sans Bold"/>
                <a:cs typeface="Open Sans Bold"/>
              </a:rPr>
              <a:t> decide </a:t>
            </a:r>
            <a:r>
              <a:rPr lang="es-ES" dirty="0" err="1" smtClean="0">
                <a:latin typeface="Open Sans Bold"/>
                <a:cs typeface="Open Sans Bold"/>
              </a:rPr>
              <a:t>on</a:t>
            </a:r>
            <a:r>
              <a:rPr lang="es-ES" dirty="0" smtClean="0">
                <a:latin typeface="Open Sans Bold"/>
                <a:cs typeface="Open Sans Bold"/>
              </a:rPr>
              <a:t> </a:t>
            </a:r>
            <a:r>
              <a:rPr lang="es-ES" dirty="0" err="1" smtClean="0">
                <a:latin typeface="Open Sans Bold"/>
                <a:cs typeface="Open Sans Bold"/>
              </a:rPr>
              <a:t>uncertainty</a:t>
            </a:r>
            <a:r>
              <a:rPr lang="es-ES" dirty="0" smtClean="0">
                <a:latin typeface="Open Sans Bold"/>
                <a:cs typeface="Open Sans Bold"/>
              </a:rPr>
              <a:t> </a:t>
            </a:r>
            <a:r>
              <a:rPr lang="es-ES" dirty="0" err="1" smtClean="0">
                <a:latin typeface="Open Sans Bold"/>
                <a:cs typeface="Open Sans Bold"/>
              </a:rPr>
              <a:t>tolerance</a:t>
            </a:r>
            <a:r>
              <a:rPr lang="es-ES" dirty="0" smtClean="0">
                <a:latin typeface="Open Sans Bold"/>
                <a:cs typeface="Open Sans Bold"/>
              </a:rPr>
              <a:t> </a:t>
            </a:r>
            <a:r>
              <a:rPr lang="es-ES" dirty="0" err="1" smtClean="0">
                <a:latin typeface="Open Sans Bold"/>
                <a:cs typeface="Open Sans Bold"/>
              </a:rPr>
              <a:t>from</a:t>
            </a:r>
            <a:r>
              <a:rPr lang="es-ES" dirty="0" smtClean="0">
                <a:latin typeface="Open Sans Bold"/>
                <a:cs typeface="Open Sans Bold"/>
              </a:rPr>
              <a:t> </a:t>
            </a:r>
            <a:r>
              <a:rPr lang="es-ES" dirty="0" err="1" smtClean="0">
                <a:latin typeface="Open Sans Bold"/>
                <a:cs typeface="Open Sans Bold"/>
              </a:rPr>
              <a:t>zero</a:t>
            </a:r>
            <a:r>
              <a:rPr lang="es-ES" dirty="0" smtClean="0">
                <a:latin typeface="Open Sans Bold"/>
                <a:cs typeface="Open Sans Bold"/>
              </a:rPr>
              <a:t> </a:t>
            </a:r>
            <a:r>
              <a:rPr lang="es-ES" dirty="0" err="1" smtClean="0">
                <a:latin typeface="Open Sans Bold"/>
                <a:cs typeface="Open Sans Bold"/>
              </a:rPr>
              <a:t>to</a:t>
            </a:r>
            <a:r>
              <a:rPr lang="es-ES" dirty="0" smtClean="0">
                <a:latin typeface="Open Sans Bold"/>
                <a:cs typeface="Open Sans Bold"/>
              </a:rPr>
              <a:t> </a:t>
            </a:r>
            <a:r>
              <a:rPr lang="es-ES" dirty="0" err="1" smtClean="0">
                <a:latin typeface="Open Sans Bold"/>
                <a:cs typeface="Open Sans Bold"/>
              </a:rPr>
              <a:t>high</a:t>
            </a:r>
            <a:r>
              <a:rPr lang="es-ES" dirty="0" smtClean="0">
                <a:latin typeface="Open Sans Bold"/>
                <a:cs typeface="Open Sans Bold"/>
              </a:rPr>
              <a:t>. </a:t>
            </a:r>
          </a:p>
          <a:p>
            <a:endParaRPr lang="es-ES" dirty="0" smtClean="0">
              <a:latin typeface="Open Sans Bold"/>
              <a:cs typeface="Open Sans Bold"/>
            </a:endParaRPr>
          </a:p>
          <a:p>
            <a:r>
              <a:rPr lang="es-ES" dirty="0" err="1" smtClean="0">
                <a:latin typeface="Open Sans Bold"/>
                <a:cs typeface="Open Sans Bold"/>
              </a:rPr>
              <a:t>What</a:t>
            </a:r>
            <a:r>
              <a:rPr lang="es-ES" dirty="0" smtClean="0">
                <a:latin typeface="Open Sans Bold"/>
                <a:cs typeface="Open Sans Bold"/>
              </a:rPr>
              <a:t> </a:t>
            </a:r>
            <a:r>
              <a:rPr lang="es-ES" dirty="0" err="1" smtClean="0">
                <a:latin typeface="Open Sans Bold"/>
                <a:cs typeface="Open Sans Bold"/>
              </a:rPr>
              <a:t>would</a:t>
            </a:r>
            <a:r>
              <a:rPr lang="es-ES" dirty="0" smtClean="0">
                <a:latin typeface="Open Sans Bold"/>
                <a:cs typeface="Open Sans Bold"/>
              </a:rPr>
              <a:t> </a:t>
            </a:r>
            <a:r>
              <a:rPr lang="es-ES" dirty="0" err="1" smtClean="0">
                <a:latin typeface="Open Sans Bold"/>
                <a:cs typeface="Open Sans Bold"/>
              </a:rPr>
              <a:t>your</a:t>
            </a:r>
            <a:r>
              <a:rPr lang="es-ES" dirty="0" smtClean="0">
                <a:latin typeface="Open Sans Bold"/>
                <a:cs typeface="Open Sans Bold"/>
              </a:rPr>
              <a:t> </a:t>
            </a:r>
            <a:r>
              <a:rPr lang="en-GB" dirty="0" smtClean="0">
                <a:latin typeface="Open Sans Bold"/>
                <a:cs typeface="Open Sans Bold"/>
              </a:rPr>
              <a:t>“uncertainty tolerance” for travel agent, university student and court interpreter be for false positive and false negative? Choose from either Zero, Low, Medium or High.</a:t>
            </a:r>
          </a:p>
          <a:p>
            <a:r>
              <a:rPr lang="es-ES" dirty="0" smtClean="0">
                <a:latin typeface="Open Sans Bold"/>
                <a:cs typeface="Open Sans Bold"/>
              </a:rPr>
              <a:t>  </a:t>
            </a:r>
          </a:p>
          <a:p>
            <a:endParaRPr lang="es-ES" dirty="0" smtClean="0">
              <a:latin typeface="Open Sans Bold"/>
              <a:cs typeface="Open Sans Bold"/>
            </a:endParaRPr>
          </a:p>
          <a:p>
            <a:endParaRPr lang="es-ES" dirty="0" smtClean="0">
              <a:latin typeface="Open Sans Bold"/>
              <a:cs typeface="Open Sans Bold"/>
            </a:endParaRPr>
          </a:p>
          <a:p>
            <a:endParaRPr lang="en-GB" dirty="0">
              <a:latin typeface="Open Sans Bold"/>
              <a:cs typeface="Open Sans Bold"/>
            </a:endParaRPr>
          </a:p>
        </p:txBody>
      </p:sp>
    </p:spTree>
  </p:cSld>
  <p:clrMapOvr>
    <a:masterClrMapping/>
  </p:clrMapOvr>
  <p:transition xmlns:p14="http://schemas.microsoft.com/office/powerpoint/2010/main" advTm="286050"/>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98475" y="484094"/>
            <a:ext cx="7177162" cy="801242"/>
          </a:xfrm>
        </p:spPr>
        <p:txBody>
          <a:bodyPr/>
          <a:lstStyle/>
          <a:p>
            <a:r>
              <a:rPr lang="es-ES" sz="2800" b="1" dirty="0" err="1" smtClean="0"/>
              <a:t>Part</a:t>
            </a:r>
            <a:r>
              <a:rPr lang="es-ES" sz="2800" b="1" dirty="0" smtClean="0"/>
              <a:t> 2: </a:t>
            </a:r>
            <a:r>
              <a:rPr lang="es-ES" sz="2800" b="1" dirty="0" err="1" smtClean="0"/>
              <a:t>Programme</a:t>
            </a:r>
            <a:r>
              <a:rPr lang="es-ES" sz="2800" b="1" dirty="0" smtClean="0"/>
              <a:t> </a:t>
            </a:r>
            <a:r>
              <a:rPr lang="es-ES" sz="2800" b="1" dirty="0" err="1" smtClean="0"/>
              <a:t>Evaluation</a:t>
            </a:r>
            <a:r>
              <a:rPr lang="es-ES" sz="2800" b="1" dirty="0" smtClean="0"/>
              <a:t> </a:t>
            </a:r>
            <a:endParaRPr lang="en-GB" sz="2800" b="1" dirty="0"/>
          </a:p>
        </p:txBody>
      </p:sp>
      <p:sp>
        <p:nvSpPr>
          <p:cNvPr id="3" name="2 Marcador de contenido"/>
          <p:cNvSpPr>
            <a:spLocks noGrp="1"/>
          </p:cNvSpPr>
          <p:nvPr>
            <p:ph idx="1"/>
          </p:nvPr>
        </p:nvSpPr>
        <p:spPr>
          <a:xfrm>
            <a:off x="498474" y="1285336"/>
            <a:ext cx="7556313" cy="5296619"/>
          </a:xfrm>
        </p:spPr>
        <p:txBody>
          <a:bodyPr>
            <a:normAutofit fontScale="92500"/>
          </a:bodyPr>
          <a:lstStyle/>
          <a:p>
            <a:r>
              <a:rPr lang="es-ES" dirty="0" err="1" smtClean="0"/>
              <a:t>How</a:t>
            </a:r>
            <a:r>
              <a:rPr lang="es-ES" dirty="0" smtClean="0"/>
              <a:t> </a:t>
            </a:r>
            <a:r>
              <a:rPr lang="es-ES" dirty="0" err="1" smtClean="0"/>
              <a:t>efficacious</a:t>
            </a:r>
            <a:r>
              <a:rPr lang="es-ES" dirty="0" smtClean="0"/>
              <a:t> </a:t>
            </a:r>
            <a:r>
              <a:rPr lang="es-ES" dirty="0" err="1" smtClean="0"/>
              <a:t>is</a:t>
            </a:r>
            <a:r>
              <a:rPr lang="es-ES" dirty="0" smtClean="0"/>
              <a:t> a TBLT </a:t>
            </a:r>
            <a:r>
              <a:rPr lang="es-ES" dirty="0" err="1" smtClean="0"/>
              <a:t>course</a:t>
            </a:r>
            <a:r>
              <a:rPr lang="es-ES" dirty="0" smtClean="0"/>
              <a:t>? </a:t>
            </a:r>
          </a:p>
          <a:p>
            <a:r>
              <a:rPr lang="es-ES" dirty="0" smtClean="0"/>
              <a:t>Pre-test- post-test of control </a:t>
            </a:r>
            <a:r>
              <a:rPr lang="es-ES" dirty="0" err="1" smtClean="0"/>
              <a:t>group</a:t>
            </a:r>
            <a:r>
              <a:rPr lang="es-ES" dirty="0" smtClean="0"/>
              <a:t> &amp; TBLT </a:t>
            </a:r>
            <a:r>
              <a:rPr lang="es-ES" dirty="0" err="1" smtClean="0"/>
              <a:t>group</a:t>
            </a:r>
            <a:r>
              <a:rPr lang="es-ES" dirty="0" smtClean="0"/>
              <a:t> </a:t>
            </a:r>
            <a:r>
              <a:rPr lang="es-ES" dirty="0" err="1" smtClean="0"/>
              <a:t>rarely</a:t>
            </a:r>
            <a:r>
              <a:rPr lang="es-ES" dirty="0" smtClean="0"/>
              <a:t> </a:t>
            </a:r>
            <a:r>
              <a:rPr lang="es-ES" dirty="0" err="1" smtClean="0"/>
              <a:t>feasible</a:t>
            </a:r>
            <a:r>
              <a:rPr lang="es-ES" dirty="0" smtClean="0"/>
              <a:t>  </a:t>
            </a:r>
            <a:endParaRPr lang="en-GB" dirty="0" smtClean="0"/>
          </a:p>
          <a:p>
            <a:r>
              <a:rPr lang="en-GB" dirty="0" smtClean="0"/>
              <a:t>We should control for six classes of variables, any one of which can threaten the internal validity of an evaluation. </a:t>
            </a:r>
          </a:p>
          <a:p>
            <a:pPr marL="457200" indent="-457200">
              <a:buFont typeface="+mj-lt"/>
              <a:buAutoNum type="arabicPeriod"/>
            </a:pPr>
            <a:r>
              <a:rPr lang="en-GB" dirty="0" smtClean="0"/>
              <a:t>History: effects of something that occurs during the course</a:t>
            </a:r>
          </a:p>
          <a:p>
            <a:pPr marL="457200" indent="-457200">
              <a:buFont typeface="+mj-lt"/>
              <a:buAutoNum type="arabicPeriod"/>
            </a:pPr>
            <a:r>
              <a:rPr lang="en-GB" dirty="0" smtClean="0"/>
              <a:t>Maturation: students change independently of programme</a:t>
            </a:r>
          </a:p>
          <a:p>
            <a:pPr marL="457200" indent="-457200">
              <a:buFont typeface="+mj-lt"/>
              <a:buAutoNum type="arabicPeriod"/>
            </a:pPr>
            <a:r>
              <a:rPr lang="en-GB" dirty="0" smtClean="0"/>
              <a:t>Testing: pre-testing can alert students to content ……. </a:t>
            </a:r>
          </a:p>
          <a:p>
            <a:pPr marL="457200" indent="-457200">
              <a:buFont typeface="+mj-lt"/>
              <a:buAutoNum type="arabicPeriod"/>
            </a:pPr>
            <a:r>
              <a:rPr lang="en-GB" dirty="0" smtClean="0"/>
              <a:t>Instrumentation: Are the tests reliable, valid, etc.?  </a:t>
            </a:r>
          </a:p>
          <a:p>
            <a:pPr marL="457200" indent="-457200">
              <a:buFont typeface="+mj-lt"/>
              <a:buAutoNum type="arabicPeriod"/>
            </a:pPr>
            <a:r>
              <a:rPr lang="en-GB" dirty="0" smtClean="0"/>
              <a:t>Selection: selection of control group &amp; TBLT group  </a:t>
            </a:r>
          </a:p>
          <a:p>
            <a:pPr marL="457200" indent="-457200">
              <a:buFont typeface="+mj-lt"/>
              <a:buAutoNum type="arabicPeriod"/>
            </a:pPr>
            <a:r>
              <a:rPr lang="en-GB" dirty="0" smtClean="0"/>
              <a:t>Mortality: drop off, drop out, … </a:t>
            </a:r>
          </a:p>
          <a:p>
            <a:endParaRPr lang="en-GB" dirty="0"/>
          </a:p>
        </p:txBody>
      </p:sp>
      <p:pic>
        <p:nvPicPr>
          <p:cNvPr id="7" name="~PP2722.WAV">
            <a:hlinkClick r:id="" action="ppaction://media"/>
          </p:cNvPr>
          <p:cNvPicPr>
            <a:picLocks noRot="1"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704263" y="6418263"/>
            <a:ext cx="244475" cy="244475"/>
          </a:xfrm>
          <a:prstGeom prst="rect">
            <a:avLst/>
          </a:prstGeom>
        </p:spPr>
      </p:pic>
    </p:spTree>
  </p:cSld>
  <p:clrMapOvr>
    <a:masterClrMapping/>
  </p:clrMapOvr>
  <p:transition xmlns:p14="http://schemas.microsoft.com/office/powerpoint/2010/main" advTm="128930"/>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77705" y="146649"/>
            <a:ext cx="7177162" cy="1052423"/>
          </a:xfrm>
        </p:spPr>
        <p:txBody>
          <a:bodyPr/>
          <a:lstStyle/>
          <a:p>
            <a:r>
              <a:rPr lang="es-ES" sz="2800" b="1" dirty="0" err="1" smtClean="0"/>
              <a:t>Long’s</a:t>
            </a:r>
            <a:r>
              <a:rPr lang="es-ES" sz="2800" b="1" dirty="0" smtClean="0"/>
              <a:t> 2-</a:t>
            </a:r>
            <a:r>
              <a:rPr lang="es-ES" sz="2800" b="1" dirty="0" err="1" smtClean="0"/>
              <a:t>pronged</a:t>
            </a:r>
            <a:r>
              <a:rPr lang="es-ES" sz="2800" b="1" dirty="0" smtClean="0"/>
              <a:t> </a:t>
            </a:r>
            <a:r>
              <a:rPr lang="es-ES" sz="2800" b="1" dirty="0" err="1" smtClean="0"/>
              <a:t>approach</a:t>
            </a:r>
            <a:r>
              <a:rPr lang="es-ES" sz="2800" b="1" dirty="0" smtClean="0"/>
              <a:t>: </a:t>
            </a:r>
            <a:r>
              <a:rPr lang="es-ES" sz="2800" b="1" dirty="0" err="1" smtClean="0"/>
              <a:t>Lab</a:t>
            </a:r>
            <a:r>
              <a:rPr lang="es-ES" sz="2800" b="1" dirty="0" smtClean="0"/>
              <a:t> </a:t>
            </a:r>
            <a:r>
              <a:rPr lang="es-ES" sz="2800" b="1" dirty="0" err="1" smtClean="0"/>
              <a:t>studies</a:t>
            </a:r>
            <a:r>
              <a:rPr lang="es-ES" sz="2800" b="1" dirty="0" smtClean="0"/>
              <a:t> </a:t>
            </a:r>
            <a:r>
              <a:rPr lang="es-ES" sz="2800" b="1" dirty="0" err="1" smtClean="0"/>
              <a:t>then</a:t>
            </a:r>
            <a:r>
              <a:rPr lang="es-ES" sz="2800" b="1" dirty="0" smtClean="0"/>
              <a:t> </a:t>
            </a:r>
            <a:r>
              <a:rPr lang="es-ES" sz="2800" b="1" dirty="0" err="1" smtClean="0"/>
              <a:t>classroom</a:t>
            </a:r>
            <a:r>
              <a:rPr lang="es-ES" sz="2800" b="1" dirty="0" smtClean="0"/>
              <a:t> </a:t>
            </a:r>
            <a:r>
              <a:rPr lang="es-ES" sz="2800" b="1" dirty="0" err="1" smtClean="0"/>
              <a:t>studies</a:t>
            </a:r>
            <a:r>
              <a:rPr lang="es-ES" sz="2800" b="1" dirty="0" smtClean="0"/>
              <a:t>  </a:t>
            </a:r>
            <a:endParaRPr lang="en-GB" sz="2800" b="1" dirty="0"/>
          </a:p>
        </p:txBody>
      </p:sp>
      <p:sp>
        <p:nvSpPr>
          <p:cNvPr id="3" name="2 Marcador de contenido"/>
          <p:cNvSpPr>
            <a:spLocks noGrp="1"/>
          </p:cNvSpPr>
          <p:nvPr>
            <p:ph idx="1"/>
          </p:nvPr>
        </p:nvSpPr>
        <p:spPr>
          <a:xfrm>
            <a:off x="377705" y="1397479"/>
            <a:ext cx="8162446" cy="4899804"/>
          </a:xfrm>
        </p:spPr>
        <p:txBody>
          <a:bodyPr>
            <a:normAutofit lnSpcReduction="10000"/>
          </a:bodyPr>
          <a:lstStyle/>
          <a:p>
            <a:pPr marL="457200" indent="-457200"/>
            <a:r>
              <a:rPr lang="en-GB" dirty="0" smtClean="0"/>
              <a:t>First, evaluate elements of the course (MPs, PPs, materials, etc.), and the course type under experimental conditions; </a:t>
            </a:r>
            <a:r>
              <a:rPr lang="en-GB" dirty="0" smtClean="0"/>
              <a:t>i.e. </a:t>
            </a:r>
            <a:r>
              <a:rPr lang="en-GB" dirty="0" smtClean="0"/>
              <a:t>a lab. study.</a:t>
            </a:r>
          </a:p>
          <a:p>
            <a:pPr marL="457200" indent="-457200"/>
            <a:r>
              <a:rPr lang="en-GB" dirty="0" smtClean="0"/>
              <a:t>This avoids “messiness” of natural classroom. Were observed results due to </a:t>
            </a:r>
            <a:r>
              <a:rPr lang="en-GB" dirty="0" err="1" smtClean="0"/>
              <a:t>FonF</a:t>
            </a:r>
            <a:r>
              <a:rPr lang="en-GB" dirty="0" smtClean="0"/>
              <a:t> </a:t>
            </a:r>
            <a:r>
              <a:rPr lang="en-GB" dirty="0" smtClean="0"/>
              <a:t>not </a:t>
            </a:r>
            <a:r>
              <a:rPr lang="en-GB" dirty="0" err="1" smtClean="0"/>
              <a:t>FonFS</a:t>
            </a:r>
            <a:r>
              <a:rPr lang="en-GB" dirty="0" smtClean="0"/>
              <a:t>, </a:t>
            </a:r>
            <a:r>
              <a:rPr lang="en-GB" dirty="0" smtClean="0"/>
              <a:t>or use of this or that PP, or were they due to more gifted / better-trained teachers, or to more intelligent, more motivated, students? </a:t>
            </a:r>
          </a:p>
          <a:p>
            <a:pPr marL="457200" indent="-457200"/>
            <a:r>
              <a:rPr lang="en-GB" dirty="0" smtClean="0"/>
              <a:t>If a causal relationship between use of the program or any of its elements – TBLT, focus on form, input elaboration, referential questions, recasts, closed tasks, intentional plagiarism, input chunking, etc.  - is demonstrated in lab. studies, we then do paired studies in natural classrooms. If the same statistically significant advantages are obtained in real classrooms, then the researcher  can “begin to have confidence that he or she is on to something”. </a:t>
            </a:r>
          </a:p>
          <a:p>
            <a:pPr marL="457200" indent="-457200"/>
            <a:endParaRPr lang="en-GB" dirty="0" smtClean="0"/>
          </a:p>
          <a:p>
            <a:pPr marL="457200" indent="-457200">
              <a:buFont typeface="+mj-lt"/>
              <a:buAutoNum type="arabicPeriod"/>
            </a:pPr>
            <a:endParaRPr lang="en-GB" dirty="0"/>
          </a:p>
        </p:txBody>
      </p:sp>
    </p:spTree>
  </p:cSld>
  <p:clrMapOvr>
    <a:masterClrMapping/>
  </p:clrMapOvr>
  <p:transition xmlns:p14="http://schemas.microsoft.com/office/powerpoint/2010/main" advTm="98351"/>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31057" y="203736"/>
            <a:ext cx="4004514" cy="641653"/>
          </a:xfrm>
        </p:spPr>
        <p:txBody>
          <a:bodyPr/>
          <a:lstStyle/>
          <a:p>
            <a:r>
              <a:rPr lang="es-ES" sz="2800" b="1" dirty="0" err="1" smtClean="0"/>
              <a:t>Evaluating</a:t>
            </a:r>
            <a:r>
              <a:rPr lang="es-ES" sz="2800" b="1" dirty="0" smtClean="0"/>
              <a:t> TBLT </a:t>
            </a:r>
            <a:endParaRPr lang="en-GB" sz="2800" b="1" dirty="0"/>
          </a:p>
        </p:txBody>
      </p:sp>
      <p:pic>
        <p:nvPicPr>
          <p:cNvPr id="4" name="3 Marcador de contenido" descr="1.png"/>
          <p:cNvPicPr>
            <a:picLocks noGrp="1" noChangeAspect="1"/>
          </p:cNvPicPr>
          <p:nvPr>
            <p:ph idx="1"/>
          </p:nvPr>
        </p:nvPicPr>
        <p:blipFill>
          <a:blip r:embed="rId2"/>
          <a:stretch>
            <a:fillRect/>
          </a:stretch>
        </p:blipFill>
        <p:spPr>
          <a:xfrm>
            <a:off x="1765048" y="887928"/>
            <a:ext cx="5351743" cy="5825116"/>
          </a:xfrm>
        </p:spPr>
      </p:pic>
    </p:spTree>
  </p:cSld>
  <p:clrMapOvr>
    <a:masterClrMapping/>
  </p:clrMapOvr>
  <p:transition xmlns:p14="http://schemas.microsoft.com/office/powerpoint/2010/main" advTm="119600"/>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98475" y="484094"/>
            <a:ext cx="3400665" cy="611461"/>
          </a:xfrm>
        </p:spPr>
        <p:txBody>
          <a:bodyPr/>
          <a:lstStyle/>
          <a:p>
            <a:r>
              <a:rPr lang="es-ES" sz="2800" b="1" dirty="0" err="1" smtClean="0"/>
              <a:t>Some</a:t>
            </a:r>
            <a:r>
              <a:rPr lang="es-ES" sz="2800" b="1" dirty="0" smtClean="0"/>
              <a:t> </a:t>
            </a:r>
            <a:r>
              <a:rPr lang="es-ES" sz="2800" b="1" dirty="0" err="1" smtClean="0"/>
              <a:t>Findings</a:t>
            </a:r>
            <a:r>
              <a:rPr lang="es-ES" sz="2800" b="1" dirty="0" smtClean="0"/>
              <a:t> </a:t>
            </a:r>
            <a:endParaRPr lang="en-GB" sz="2800" b="1" dirty="0"/>
          </a:p>
        </p:txBody>
      </p:sp>
      <p:sp>
        <p:nvSpPr>
          <p:cNvPr id="3" name="2 Marcador de contenido"/>
          <p:cNvSpPr>
            <a:spLocks noGrp="1"/>
          </p:cNvSpPr>
          <p:nvPr>
            <p:ph idx="1"/>
          </p:nvPr>
        </p:nvSpPr>
        <p:spPr>
          <a:xfrm>
            <a:off x="498474" y="1440612"/>
            <a:ext cx="7556313" cy="4685552"/>
          </a:xfrm>
        </p:spPr>
        <p:txBody>
          <a:bodyPr>
            <a:normAutofit/>
          </a:bodyPr>
          <a:lstStyle/>
          <a:p>
            <a:pPr>
              <a:buNone/>
            </a:pPr>
            <a:r>
              <a:rPr lang="en-GB" dirty="0" err="1" smtClean="0"/>
              <a:t>González-Lloret</a:t>
            </a:r>
            <a:r>
              <a:rPr lang="en-GB" dirty="0" smtClean="0"/>
              <a:t>, M. and Nielson, K. (2014) </a:t>
            </a:r>
            <a:r>
              <a:rPr lang="en-GB" dirty="0" err="1" smtClean="0"/>
              <a:t>Evauating</a:t>
            </a:r>
            <a:r>
              <a:rPr lang="en-GB" dirty="0" smtClean="0"/>
              <a:t> TBLT: The case of a task-based Spanish program. </a:t>
            </a:r>
            <a:r>
              <a:rPr lang="en-GB" dirty="0" err="1" smtClean="0"/>
              <a:t>LTR</a:t>
            </a:r>
            <a:r>
              <a:rPr lang="en-GB" dirty="0" smtClean="0"/>
              <a:t> J. </a:t>
            </a:r>
          </a:p>
          <a:p>
            <a:pPr>
              <a:buNone/>
            </a:pPr>
            <a:r>
              <a:rPr lang="en-GB" dirty="0" smtClean="0"/>
              <a:t>The article evaluates a task-based Spanish course for a government agency. 3 studies were done to evaluate the programme </a:t>
            </a:r>
          </a:p>
          <a:p>
            <a:pPr lvl="1"/>
            <a:r>
              <a:rPr lang="en-GB" dirty="0" smtClean="0"/>
              <a:t>A comparison of the oral proficiency of students in the grammar-based course and students in the TBLT course; </a:t>
            </a:r>
          </a:p>
          <a:p>
            <a:pPr lvl="1"/>
            <a:r>
              <a:rPr lang="en-GB" dirty="0" smtClean="0"/>
              <a:t>A measure of improvement in students’ proficiency </a:t>
            </a:r>
          </a:p>
          <a:p>
            <a:pPr lvl="1"/>
            <a:r>
              <a:rPr lang="en-GB" dirty="0" smtClean="0"/>
              <a:t>A qualitative study of students’ perceptions about the Spanish TBLT program. </a:t>
            </a:r>
          </a:p>
          <a:p>
            <a:pPr lvl="1">
              <a:buNone/>
            </a:pPr>
            <a:r>
              <a:rPr lang="en-GB" dirty="0" smtClean="0"/>
              <a:t>Results show that the course not only prepares trainees to complete critical job tasks in the </a:t>
            </a:r>
            <a:r>
              <a:rPr lang="en-GB" dirty="0" err="1" smtClean="0"/>
              <a:t>L2</a:t>
            </a:r>
            <a:r>
              <a:rPr lang="en-GB" dirty="0" smtClean="0"/>
              <a:t>, but it also improves participants’ overall Spanish proficiency. </a:t>
            </a:r>
            <a:endParaRPr lang="en-GB" dirty="0"/>
          </a:p>
        </p:txBody>
      </p:sp>
    </p:spTree>
  </p:cSld>
  <p:clrMapOvr>
    <a:masterClrMapping/>
  </p:clrMapOvr>
  <p:transition xmlns:p14="http://schemas.microsoft.com/office/powerpoint/2010/main" advTm="104920"/>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2800" b="1" dirty="0" err="1" smtClean="0"/>
              <a:t>Some</a:t>
            </a:r>
            <a:r>
              <a:rPr lang="es-ES" sz="2800" b="1" dirty="0" smtClean="0"/>
              <a:t> </a:t>
            </a:r>
            <a:r>
              <a:rPr lang="es-ES" sz="2800" b="1" dirty="0" err="1" smtClean="0"/>
              <a:t>Findings</a:t>
            </a:r>
            <a:r>
              <a:rPr lang="es-ES" sz="2800" b="1" dirty="0" smtClean="0"/>
              <a:t> 2 </a:t>
            </a:r>
            <a:endParaRPr lang="en-GB" sz="2800" b="1" dirty="0"/>
          </a:p>
        </p:txBody>
      </p:sp>
      <p:sp>
        <p:nvSpPr>
          <p:cNvPr id="3" name="2 Marcador de contenido"/>
          <p:cNvSpPr>
            <a:spLocks noGrp="1"/>
          </p:cNvSpPr>
          <p:nvPr>
            <p:ph idx="1"/>
          </p:nvPr>
        </p:nvSpPr>
        <p:spPr>
          <a:xfrm>
            <a:off x="498474" y="1061049"/>
            <a:ext cx="7556313" cy="5477773"/>
          </a:xfrm>
        </p:spPr>
        <p:txBody>
          <a:bodyPr>
            <a:normAutofit/>
          </a:bodyPr>
          <a:lstStyle/>
          <a:p>
            <a:pPr>
              <a:buNone/>
            </a:pPr>
            <a:r>
              <a:rPr lang="en-GB" dirty="0" err="1" smtClean="0"/>
              <a:t>Bryfonski</a:t>
            </a:r>
            <a:r>
              <a:rPr lang="en-GB" dirty="0" smtClean="0"/>
              <a:t>, L. and McKay, T. (2017) TBLT implementation and evaluation: A meta-analysis. </a:t>
            </a:r>
            <a:r>
              <a:rPr lang="en-GB" dirty="0" err="1" smtClean="0"/>
              <a:t>LTR</a:t>
            </a:r>
            <a:r>
              <a:rPr lang="en-GB" dirty="0" smtClean="0"/>
              <a:t> J</a:t>
            </a:r>
          </a:p>
          <a:p>
            <a:r>
              <a:rPr lang="en-US" dirty="0" smtClean="0"/>
              <a:t>Uses meta-analytic techniques to investigate the effectiveness of TBLT programs on </a:t>
            </a:r>
            <a:r>
              <a:rPr lang="en-US" dirty="0" err="1" smtClean="0"/>
              <a:t>L2</a:t>
            </a:r>
            <a:r>
              <a:rPr lang="en-US" dirty="0" smtClean="0"/>
              <a:t> learning. </a:t>
            </a:r>
          </a:p>
          <a:p>
            <a:r>
              <a:rPr lang="en-US" dirty="0" smtClean="0"/>
              <a:t>Findings based on a sample of 52 studies revealed an overall positive and strong effect (</a:t>
            </a:r>
            <a:r>
              <a:rPr lang="en-US" i="1" dirty="0" smtClean="0"/>
              <a:t>d </a:t>
            </a:r>
            <a:r>
              <a:rPr lang="en-US" dirty="0" smtClean="0"/>
              <a:t>= 0.93) for TBLT implementation on a variety of learning outcomes. </a:t>
            </a:r>
          </a:p>
          <a:p>
            <a:r>
              <a:rPr lang="en-US" dirty="0" smtClean="0"/>
              <a:t>A range of programmatic and methodological features (program region, institution type, needs analysis, and cycles of implementation) </a:t>
            </a:r>
            <a:r>
              <a:rPr lang="en-US" dirty="0" smtClean="0"/>
              <a:t>were examined</a:t>
            </a:r>
            <a:r>
              <a:rPr lang="en-US" dirty="0" smtClean="0"/>
              <a:t>. </a:t>
            </a:r>
          </a:p>
          <a:p>
            <a:r>
              <a:rPr lang="en-US" dirty="0" smtClean="0"/>
              <a:t>Synthesizing across both quantitative and qualitative data, results also showed positive stakeholder perceptions towards TBLT programs. </a:t>
            </a:r>
            <a:endParaRPr lang="en-GB" dirty="0" smtClean="0"/>
          </a:p>
          <a:p>
            <a:pPr>
              <a:buNone/>
            </a:pPr>
            <a:endParaRPr lang="en-GB" dirty="0" smtClean="0"/>
          </a:p>
          <a:p>
            <a:pPr>
              <a:buNone/>
            </a:pPr>
            <a:endParaRPr lang="en-GB" dirty="0" smtClean="0"/>
          </a:p>
          <a:p>
            <a:pPr>
              <a:buNone/>
            </a:pPr>
            <a:endParaRPr lang="en-GB" dirty="0"/>
          </a:p>
        </p:txBody>
      </p:sp>
    </p:spTree>
  </p:cSld>
  <p:clrMapOvr>
    <a:masterClrMapping/>
  </p:clrMapOvr>
  <p:transition xmlns:p14="http://schemas.microsoft.com/office/powerpoint/2010/main" advTm="76621"/>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1926" y="112143"/>
            <a:ext cx="5408762" cy="690114"/>
          </a:xfrm>
        </p:spPr>
        <p:txBody>
          <a:bodyPr/>
          <a:lstStyle/>
          <a:p>
            <a:r>
              <a:rPr lang="es-ES" sz="2800" b="1" dirty="0" err="1" smtClean="0"/>
              <a:t>Suitability</a:t>
            </a:r>
            <a:r>
              <a:rPr lang="es-ES" sz="2800" b="1" dirty="0" smtClean="0"/>
              <a:t> of </a:t>
            </a:r>
            <a:r>
              <a:rPr lang="es-ES" sz="2800" b="1" dirty="0" err="1" smtClean="0"/>
              <a:t>Long’s</a:t>
            </a:r>
            <a:r>
              <a:rPr lang="es-ES" sz="2800" b="1" dirty="0" smtClean="0"/>
              <a:t> TBLT </a:t>
            </a:r>
            <a:endParaRPr lang="en-GB" sz="2800" b="1" dirty="0"/>
          </a:p>
        </p:txBody>
      </p:sp>
      <p:sp>
        <p:nvSpPr>
          <p:cNvPr id="3" name="2 Marcador de contenido"/>
          <p:cNvSpPr>
            <a:spLocks noGrp="1"/>
          </p:cNvSpPr>
          <p:nvPr>
            <p:ph idx="1"/>
          </p:nvPr>
        </p:nvSpPr>
        <p:spPr>
          <a:xfrm>
            <a:off x="301926" y="957532"/>
            <a:ext cx="7556313" cy="5693433"/>
          </a:xfrm>
        </p:spPr>
        <p:txBody>
          <a:bodyPr>
            <a:normAutofit fontScale="92500" lnSpcReduction="10000"/>
          </a:bodyPr>
          <a:lstStyle/>
          <a:p>
            <a:r>
              <a:rPr lang="en-GB" dirty="0" smtClean="0"/>
              <a:t>Long’s TBLT is more likely to be successful in situations where the following five positive characteristics obtain: </a:t>
            </a:r>
          </a:p>
          <a:p>
            <a:pPr lvl="0"/>
            <a:r>
              <a:rPr lang="en-GB" dirty="0" smtClean="0"/>
              <a:t>Students are homogenous enough, their numbers large enough, </a:t>
            </a:r>
            <a:r>
              <a:rPr lang="en-GB" dirty="0" smtClean="0"/>
              <a:t>and throughput </a:t>
            </a:r>
            <a:r>
              <a:rPr lang="en-GB" dirty="0" smtClean="0"/>
              <a:t>stable enough to justify the initial investment of time and money in doing a properly conducted needs analysis.</a:t>
            </a:r>
          </a:p>
          <a:p>
            <a:pPr lvl="0"/>
            <a:r>
              <a:rPr lang="en-GB" dirty="0" smtClean="0"/>
              <a:t> Financial resources and institutional support are available. </a:t>
            </a:r>
          </a:p>
          <a:p>
            <a:pPr lvl="0"/>
            <a:r>
              <a:rPr lang="en-GB" dirty="0" smtClean="0"/>
              <a:t>Expertise exists locally, or can be brought in, to produce (</a:t>
            </a:r>
            <a:r>
              <a:rPr lang="en-GB" dirty="0" err="1" smtClean="0"/>
              <a:t>i</a:t>
            </a:r>
            <a:r>
              <a:rPr lang="en-GB" dirty="0" smtClean="0"/>
              <a:t>) the materials (modules of pedagogic tasks) and (ii) tests identified as required to meet student needs. </a:t>
            </a:r>
          </a:p>
          <a:p>
            <a:pPr lvl="0"/>
            <a:r>
              <a:rPr lang="en-GB" dirty="0" smtClean="0"/>
              <a:t>Teachers have sufficient expertise as language teachers, including specific training in TBLT. </a:t>
            </a:r>
          </a:p>
          <a:p>
            <a:pPr lvl="0"/>
            <a:r>
              <a:rPr lang="en-GB" dirty="0" smtClean="0"/>
              <a:t>At least some of those teachers have long-term or permanent positions. This will guarantee program stability, and create the conditions essential for the development and maintenance of understanding, expertise, and institutional memory.</a:t>
            </a:r>
          </a:p>
          <a:p>
            <a:endParaRPr lang="en-GB" dirty="0"/>
          </a:p>
        </p:txBody>
      </p:sp>
    </p:spTree>
  </p:cSld>
  <p:clrMapOvr>
    <a:masterClrMapping/>
  </p:clrMapOvr>
  <p:transition xmlns:p14="http://schemas.microsoft.com/office/powerpoint/2010/main" advTm="71141"/>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98475" y="484094"/>
            <a:ext cx="3926876" cy="723604"/>
          </a:xfrm>
        </p:spPr>
        <p:txBody>
          <a:bodyPr/>
          <a:lstStyle/>
          <a:p>
            <a:r>
              <a:rPr lang="es-ES" sz="2800" b="1" dirty="0" err="1" smtClean="0"/>
              <a:t>Course</a:t>
            </a:r>
            <a:r>
              <a:rPr lang="es-ES" sz="2800" b="1" dirty="0" smtClean="0"/>
              <a:t> </a:t>
            </a:r>
            <a:r>
              <a:rPr lang="es-ES" sz="2800" b="1" dirty="0" err="1" smtClean="0"/>
              <a:t>Evaluation</a:t>
            </a:r>
            <a:r>
              <a:rPr lang="es-ES" sz="2800" b="1" dirty="0" smtClean="0"/>
              <a:t> </a:t>
            </a:r>
            <a:endParaRPr lang="en-GB" sz="2800" b="1" dirty="0"/>
          </a:p>
        </p:txBody>
      </p:sp>
      <p:sp>
        <p:nvSpPr>
          <p:cNvPr id="3" name="2 Marcador de contenido"/>
          <p:cNvSpPr>
            <a:spLocks noGrp="1"/>
          </p:cNvSpPr>
          <p:nvPr>
            <p:ph idx="1"/>
          </p:nvPr>
        </p:nvSpPr>
        <p:spPr>
          <a:xfrm>
            <a:off x="498474" y="1423358"/>
            <a:ext cx="7556313" cy="4702805"/>
          </a:xfrm>
        </p:spPr>
        <p:txBody>
          <a:bodyPr/>
          <a:lstStyle/>
          <a:p>
            <a:r>
              <a:rPr lang="es-ES" dirty="0" err="1" smtClean="0"/>
              <a:t>How</a:t>
            </a:r>
            <a:r>
              <a:rPr lang="es-ES" dirty="0" smtClean="0"/>
              <a:t> do </a:t>
            </a:r>
            <a:r>
              <a:rPr lang="es-ES" dirty="0" err="1" smtClean="0"/>
              <a:t>we</a:t>
            </a:r>
            <a:r>
              <a:rPr lang="es-ES" dirty="0" smtClean="0"/>
              <a:t> </a:t>
            </a:r>
            <a:r>
              <a:rPr lang="es-ES" dirty="0" err="1" smtClean="0"/>
              <a:t>evaluate</a:t>
            </a:r>
            <a:r>
              <a:rPr lang="es-ES" dirty="0" smtClean="0"/>
              <a:t> a TBLT </a:t>
            </a:r>
            <a:r>
              <a:rPr lang="es-ES" dirty="0" err="1" smtClean="0"/>
              <a:t>course</a:t>
            </a:r>
            <a:r>
              <a:rPr lang="es-ES" dirty="0" smtClean="0"/>
              <a:t> </a:t>
            </a:r>
            <a:r>
              <a:rPr lang="es-ES" dirty="0" err="1" smtClean="0"/>
              <a:t>that</a:t>
            </a:r>
            <a:r>
              <a:rPr lang="es-ES" dirty="0" smtClean="0"/>
              <a:t> </a:t>
            </a:r>
            <a:r>
              <a:rPr lang="es-ES" dirty="0" err="1" smtClean="0"/>
              <a:t>we</a:t>
            </a:r>
            <a:r>
              <a:rPr lang="es-ES" dirty="0" smtClean="0"/>
              <a:t> </a:t>
            </a:r>
            <a:r>
              <a:rPr lang="es-ES" dirty="0" err="1" smtClean="0"/>
              <a:t>actually</a:t>
            </a:r>
            <a:r>
              <a:rPr lang="es-ES" dirty="0" smtClean="0"/>
              <a:t> </a:t>
            </a:r>
            <a:r>
              <a:rPr lang="es-ES" dirty="0" err="1" smtClean="0"/>
              <a:t>carry</a:t>
            </a:r>
            <a:r>
              <a:rPr lang="es-ES" dirty="0" smtClean="0"/>
              <a:t> </a:t>
            </a:r>
            <a:r>
              <a:rPr lang="es-ES" dirty="0" err="1" smtClean="0"/>
              <a:t>out</a:t>
            </a:r>
            <a:r>
              <a:rPr lang="es-ES" dirty="0" smtClean="0"/>
              <a:t>? </a:t>
            </a:r>
          </a:p>
          <a:p>
            <a:r>
              <a:rPr lang="es-ES" dirty="0" err="1" smtClean="0"/>
              <a:t>During</a:t>
            </a:r>
            <a:r>
              <a:rPr lang="es-ES" dirty="0" smtClean="0"/>
              <a:t> </a:t>
            </a:r>
            <a:r>
              <a:rPr lang="es-ES" dirty="0" err="1" smtClean="0"/>
              <a:t>the</a:t>
            </a:r>
            <a:r>
              <a:rPr lang="es-ES" dirty="0" smtClean="0"/>
              <a:t> </a:t>
            </a:r>
            <a:r>
              <a:rPr lang="es-ES" dirty="0" err="1" smtClean="0"/>
              <a:t>course</a:t>
            </a:r>
            <a:r>
              <a:rPr lang="es-ES" dirty="0" smtClean="0"/>
              <a:t> </a:t>
            </a:r>
            <a:r>
              <a:rPr lang="es-ES" dirty="0" err="1" smtClean="0"/>
              <a:t>check</a:t>
            </a:r>
            <a:r>
              <a:rPr lang="es-ES" dirty="0" smtClean="0"/>
              <a:t> </a:t>
            </a:r>
            <a:r>
              <a:rPr lang="es-ES" dirty="0" err="1" smtClean="0"/>
              <a:t>with</a:t>
            </a:r>
            <a:r>
              <a:rPr lang="es-ES" dirty="0" smtClean="0"/>
              <a:t> </a:t>
            </a:r>
            <a:r>
              <a:rPr lang="es-ES" dirty="0" err="1" smtClean="0"/>
              <a:t>students</a:t>
            </a:r>
            <a:endParaRPr lang="es-ES" dirty="0" smtClean="0"/>
          </a:p>
          <a:p>
            <a:r>
              <a:rPr lang="es-ES" dirty="0" smtClean="0"/>
              <a:t>At </a:t>
            </a:r>
            <a:r>
              <a:rPr lang="es-ES" dirty="0" err="1" smtClean="0"/>
              <a:t>the</a:t>
            </a:r>
            <a:r>
              <a:rPr lang="es-ES" dirty="0" smtClean="0"/>
              <a:t> </a:t>
            </a:r>
            <a:r>
              <a:rPr lang="es-ES" dirty="0" err="1" smtClean="0"/>
              <a:t>end</a:t>
            </a:r>
            <a:r>
              <a:rPr lang="es-ES" dirty="0" smtClean="0"/>
              <a:t> of </a:t>
            </a:r>
            <a:r>
              <a:rPr lang="es-ES" dirty="0" err="1" smtClean="0"/>
              <a:t>the</a:t>
            </a:r>
            <a:r>
              <a:rPr lang="es-ES" dirty="0" smtClean="0"/>
              <a:t> </a:t>
            </a:r>
            <a:r>
              <a:rPr lang="es-ES" dirty="0" err="1" smtClean="0"/>
              <a:t>course</a:t>
            </a:r>
            <a:r>
              <a:rPr lang="es-ES" dirty="0" smtClean="0"/>
              <a:t>, </a:t>
            </a:r>
            <a:r>
              <a:rPr lang="es-ES" dirty="0" err="1" smtClean="0"/>
              <a:t>ask</a:t>
            </a:r>
            <a:r>
              <a:rPr lang="es-ES" dirty="0" smtClean="0"/>
              <a:t> </a:t>
            </a:r>
            <a:r>
              <a:rPr lang="es-ES" dirty="0" err="1" smtClean="0"/>
              <a:t>all</a:t>
            </a:r>
            <a:r>
              <a:rPr lang="es-ES" dirty="0" smtClean="0"/>
              <a:t> </a:t>
            </a:r>
            <a:r>
              <a:rPr lang="es-ES" dirty="0" err="1" smtClean="0"/>
              <a:t>stakeholders</a:t>
            </a:r>
            <a:r>
              <a:rPr lang="es-ES" dirty="0" smtClean="0"/>
              <a:t> </a:t>
            </a:r>
          </a:p>
          <a:p>
            <a:r>
              <a:rPr lang="es-ES" dirty="0" err="1" smtClean="0"/>
              <a:t>Don’t</a:t>
            </a:r>
            <a:r>
              <a:rPr lang="es-ES" dirty="0" smtClean="0"/>
              <a:t> </a:t>
            </a:r>
            <a:r>
              <a:rPr lang="es-ES" dirty="0" err="1" smtClean="0"/>
              <a:t>just</a:t>
            </a:r>
            <a:r>
              <a:rPr lang="es-ES" dirty="0" smtClean="0"/>
              <a:t> use </a:t>
            </a:r>
            <a:r>
              <a:rPr lang="es-ES" dirty="0" err="1" smtClean="0"/>
              <a:t>evaluation</a:t>
            </a:r>
            <a:r>
              <a:rPr lang="es-ES" dirty="0" smtClean="0"/>
              <a:t> </a:t>
            </a:r>
            <a:r>
              <a:rPr lang="es-ES" dirty="0" err="1" smtClean="0"/>
              <a:t>questionnaires</a:t>
            </a:r>
            <a:r>
              <a:rPr lang="es-ES" dirty="0" smtClean="0"/>
              <a:t> </a:t>
            </a:r>
            <a:endParaRPr lang="en-GB" dirty="0"/>
          </a:p>
        </p:txBody>
      </p:sp>
    </p:spTree>
  </p:cSld>
  <p:clrMapOvr>
    <a:masterClrMapping/>
  </p:clrMapOvr>
  <p:transition xmlns:p14="http://schemas.microsoft.com/office/powerpoint/2010/main" advTm="93290"/>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98475" y="484094"/>
            <a:ext cx="7177162" cy="697725"/>
          </a:xfrm>
        </p:spPr>
        <p:txBody>
          <a:bodyPr/>
          <a:lstStyle/>
          <a:p>
            <a:r>
              <a:rPr lang="es-ES" sz="2800" b="1" dirty="0" err="1" smtClean="0"/>
              <a:t>What’s</a:t>
            </a:r>
            <a:r>
              <a:rPr lang="es-ES" sz="2800" b="1" dirty="0" smtClean="0"/>
              <a:t> </a:t>
            </a:r>
            <a:r>
              <a:rPr lang="es-ES" sz="2800" b="1" dirty="0" err="1" smtClean="0"/>
              <a:t>the</a:t>
            </a:r>
            <a:r>
              <a:rPr lang="es-ES" sz="2800" b="1" dirty="0" smtClean="0"/>
              <a:t> </a:t>
            </a:r>
            <a:r>
              <a:rPr lang="es-ES" sz="2800" b="1" dirty="0" err="1" smtClean="0"/>
              <a:t>assessment</a:t>
            </a:r>
            <a:r>
              <a:rPr lang="es-ES" sz="2800" b="1" dirty="0" smtClean="0"/>
              <a:t> (test) </a:t>
            </a:r>
            <a:r>
              <a:rPr lang="es-ES" sz="2800" b="1" dirty="0" err="1" smtClean="0"/>
              <a:t>for</a:t>
            </a:r>
            <a:r>
              <a:rPr lang="es-ES" sz="2800" b="1" dirty="0" smtClean="0"/>
              <a:t>? </a:t>
            </a:r>
            <a:endParaRPr lang="en-GB" sz="2800" b="1" dirty="0"/>
          </a:p>
        </p:txBody>
      </p:sp>
      <p:sp>
        <p:nvSpPr>
          <p:cNvPr id="3" name="2 Marcador de contenido"/>
          <p:cNvSpPr>
            <a:spLocks noGrp="1"/>
          </p:cNvSpPr>
          <p:nvPr>
            <p:ph idx="1"/>
          </p:nvPr>
        </p:nvSpPr>
        <p:spPr>
          <a:xfrm>
            <a:off x="498475" y="1293962"/>
            <a:ext cx="7556313" cy="4921370"/>
          </a:xfrm>
        </p:spPr>
        <p:txBody>
          <a:bodyPr/>
          <a:lstStyle/>
          <a:p>
            <a:r>
              <a:rPr lang="es-ES" dirty="0" err="1" smtClean="0"/>
              <a:t>Placement</a:t>
            </a:r>
            <a:endParaRPr lang="es-ES" dirty="0" smtClean="0"/>
          </a:p>
          <a:p>
            <a:r>
              <a:rPr lang="es-ES" dirty="0" err="1" smtClean="0"/>
              <a:t>Achievement</a:t>
            </a:r>
            <a:r>
              <a:rPr lang="es-ES" dirty="0" smtClean="0"/>
              <a:t>  </a:t>
            </a:r>
          </a:p>
          <a:p>
            <a:r>
              <a:rPr lang="es-ES" dirty="0" err="1" smtClean="0"/>
              <a:t>Progress</a:t>
            </a:r>
            <a:r>
              <a:rPr lang="es-ES" dirty="0" smtClean="0"/>
              <a:t> </a:t>
            </a:r>
          </a:p>
          <a:p>
            <a:r>
              <a:rPr lang="es-ES" dirty="0" err="1" smtClean="0"/>
              <a:t>Proficiency</a:t>
            </a:r>
            <a:r>
              <a:rPr lang="es-ES" dirty="0" smtClean="0"/>
              <a:t> </a:t>
            </a:r>
          </a:p>
          <a:p>
            <a:r>
              <a:rPr lang="es-ES" dirty="0" smtClean="0"/>
              <a:t>Diagnosis </a:t>
            </a:r>
          </a:p>
          <a:p>
            <a:pPr>
              <a:buNone/>
            </a:pPr>
            <a:r>
              <a:rPr lang="es-ES" sz="2400" dirty="0" err="1" smtClean="0">
                <a:solidFill>
                  <a:schemeClr val="accent1"/>
                </a:solidFill>
              </a:rPr>
              <a:t>But</a:t>
            </a:r>
            <a:r>
              <a:rPr lang="es-ES" sz="2400" dirty="0" smtClean="0">
                <a:solidFill>
                  <a:schemeClr val="accent1"/>
                </a:solidFill>
              </a:rPr>
              <a:t> </a:t>
            </a:r>
            <a:r>
              <a:rPr lang="es-ES" sz="2400" dirty="0" err="1" smtClean="0">
                <a:solidFill>
                  <a:schemeClr val="accent1"/>
                </a:solidFill>
              </a:rPr>
              <a:t>does</a:t>
            </a:r>
            <a:r>
              <a:rPr lang="es-ES" sz="2400" dirty="0" smtClean="0">
                <a:solidFill>
                  <a:schemeClr val="accent1"/>
                </a:solidFill>
              </a:rPr>
              <a:t> </a:t>
            </a:r>
            <a:r>
              <a:rPr lang="es-ES" sz="2400" dirty="0" err="1" smtClean="0">
                <a:solidFill>
                  <a:schemeClr val="accent1"/>
                </a:solidFill>
              </a:rPr>
              <a:t>this</a:t>
            </a:r>
            <a:r>
              <a:rPr lang="es-ES" sz="2400" dirty="0" smtClean="0">
                <a:solidFill>
                  <a:schemeClr val="accent1"/>
                </a:solidFill>
              </a:rPr>
              <a:t> </a:t>
            </a:r>
            <a:r>
              <a:rPr lang="es-ES" sz="2400" dirty="0" err="1" smtClean="0">
                <a:solidFill>
                  <a:schemeClr val="accent1"/>
                </a:solidFill>
              </a:rPr>
              <a:t>really</a:t>
            </a:r>
            <a:r>
              <a:rPr lang="es-ES" sz="2400" dirty="0" smtClean="0">
                <a:solidFill>
                  <a:schemeClr val="accent1"/>
                </a:solidFill>
              </a:rPr>
              <a:t> describe </a:t>
            </a:r>
            <a:r>
              <a:rPr lang="es-ES" sz="2400" dirty="0" err="1" smtClean="0">
                <a:solidFill>
                  <a:schemeClr val="accent1"/>
                </a:solidFill>
              </a:rPr>
              <a:t>their</a:t>
            </a:r>
            <a:r>
              <a:rPr lang="es-ES" sz="2400" dirty="0" smtClean="0">
                <a:solidFill>
                  <a:schemeClr val="accent1"/>
                </a:solidFill>
              </a:rPr>
              <a:t> </a:t>
            </a:r>
            <a:r>
              <a:rPr lang="es-ES" sz="2400" dirty="0" err="1" smtClean="0">
                <a:solidFill>
                  <a:schemeClr val="accent1"/>
                </a:solidFill>
              </a:rPr>
              <a:t>purpose</a:t>
            </a:r>
            <a:r>
              <a:rPr lang="es-ES" sz="2400" dirty="0" smtClean="0">
                <a:solidFill>
                  <a:schemeClr val="accent1"/>
                </a:solidFill>
              </a:rPr>
              <a:t>? </a:t>
            </a:r>
          </a:p>
          <a:p>
            <a:r>
              <a:rPr lang="es-ES" dirty="0" err="1" smtClean="0"/>
              <a:t>IELTS</a:t>
            </a:r>
            <a:r>
              <a:rPr lang="es-ES" dirty="0" smtClean="0"/>
              <a:t> </a:t>
            </a:r>
            <a:r>
              <a:rPr lang="es-ES" dirty="0" err="1" smtClean="0"/>
              <a:t>Academic</a:t>
            </a:r>
            <a:r>
              <a:rPr lang="es-ES" dirty="0" smtClean="0"/>
              <a:t> Test </a:t>
            </a:r>
            <a:r>
              <a:rPr lang="es-ES" dirty="0" err="1" smtClean="0"/>
              <a:t>used</a:t>
            </a:r>
            <a:r>
              <a:rPr lang="es-ES" dirty="0" smtClean="0"/>
              <a:t> </a:t>
            </a:r>
            <a:r>
              <a:rPr lang="es-ES" dirty="0" err="1" smtClean="0"/>
              <a:t>by</a:t>
            </a:r>
            <a:r>
              <a:rPr lang="es-ES" dirty="0" smtClean="0"/>
              <a:t> </a:t>
            </a:r>
            <a:r>
              <a:rPr lang="es-ES" dirty="0" err="1" smtClean="0"/>
              <a:t>Australian</a:t>
            </a:r>
            <a:r>
              <a:rPr lang="es-ES" dirty="0" smtClean="0"/>
              <a:t> </a:t>
            </a:r>
            <a:r>
              <a:rPr lang="es-ES" dirty="0" err="1" smtClean="0"/>
              <a:t>Immigration</a:t>
            </a:r>
            <a:r>
              <a:rPr lang="es-ES" dirty="0" smtClean="0"/>
              <a:t> </a:t>
            </a:r>
            <a:r>
              <a:rPr lang="es-ES" dirty="0" err="1" smtClean="0"/>
              <a:t>Dept</a:t>
            </a:r>
            <a:r>
              <a:rPr lang="es-ES" dirty="0" smtClean="0"/>
              <a:t>. </a:t>
            </a:r>
          </a:p>
          <a:p>
            <a:r>
              <a:rPr lang="es-ES" dirty="0" smtClean="0"/>
              <a:t>Test </a:t>
            </a:r>
            <a:r>
              <a:rPr lang="es-ES" dirty="0" err="1" smtClean="0"/>
              <a:t>takers</a:t>
            </a:r>
            <a:r>
              <a:rPr lang="es-ES" dirty="0" smtClean="0"/>
              <a:t> &amp; </a:t>
            </a:r>
            <a:r>
              <a:rPr lang="es-ES" dirty="0" err="1" smtClean="0"/>
              <a:t>users</a:t>
            </a:r>
            <a:r>
              <a:rPr lang="es-ES" dirty="0" smtClean="0"/>
              <a:t> </a:t>
            </a:r>
            <a:r>
              <a:rPr lang="es-ES" dirty="0" err="1" smtClean="0"/>
              <a:t>must</a:t>
            </a:r>
            <a:r>
              <a:rPr lang="es-ES" dirty="0" smtClean="0"/>
              <a:t> </a:t>
            </a:r>
            <a:r>
              <a:rPr lang="es-ES" dirty="0" err="1" smtClean="0"/>
              <a:t>be</a:t>
            </a:r>
            <a:r>
              <a:rPr lang="es-ES" dirty="0" smtClean="0"/>
              <a:t> </a:t>
            </a:r>
            <a:r>
              <a:rPr lang="es-ES" dirty="0" err="1" smtClean="0"/>
              <a:t>protected</a:t>
            </a:r>
            <a:r>
              <a:rPr lang="es-ES" dirty="0" smtClean="0"/>
              <a:t> </a:t>
            </a:r>
            <a:r>
              <a:rPr lang="es-ES" dirty="0" err="1" smtClean="0"/>
              <a:t>from</a:t>
            </a:r>
            <a:r>
              <a:rPr lang="es-ES" dirty="0" smtClean="0"/>
              <a:t> false </a:t>
            </a:r>
            <a:r>
              <a:rPr lang="es-ES" dirty="0" err="1" smtClean="0"/>
              <a:t>results</a:t>
            </a:r>
            <a:r>
              <a:rPr lang="es-ES" dirty="0" smtClean="0"/>
              <a:t> and </a:t>
            </a:r>
            <a:r>
              <a:rPr lang="es-ES" dirty="0" err="1" smtClean="0"/>
              <a:t>poor</a:t>
            </a:r>
            <a:r>
              <a:rPr lang="es-ES" dirty="0" smtClean="0"/>
              <a:t> </a:t>
            </a:r>
            <a:r>
              <a:rPr lang="es-ES" dirty="0" err="1" smtClean="0"/>
              <a:t>decisions</a:t>
            </a:r>
            <a:r>
              <a:rPr lang="es-ES" dirty="0" smtClean="0"/>
              <a:t> </a:t>
            </a:r>
          </a:p>
          <a:p>
            <a:endParaRPr lang="en-GB" dirty="0"/>
          </a:p>
        </p:txBody>
      </p:sp>
    </p:spTree>
  </p:cSld>
  <p:clrMapOvr>
    <a:masterClrMapping/>
  </p:clrMapOvr>
  <p:transition xmlns:p14="http://schemas.microsoft.com/office/powerpoint/2010/main" advTm="96731"/>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98475" y="484094"/>
            <a:ext cx="7177162" cy="758110"/>
          </a:xfrm>
        </p:spPr>
        <p:txBody>
          <a:bodyPr/>
          <a:lstStyle/>
          <a:p>
            <a:r>
              <a:rPr lang="es-ES" sz="2800" b="1" dirty="0" err="1" smtClean="0"/>
              <a:t>Long’s</a:t>
            </a:r>
            <a:r>
              <a:rPr lang="es-ES" sz="2800" b="1" dirty="0" smtClean="0"/>
              <a:t> TBLT </a:t>
            </a:r>
            <a:r>
              <a:rPr lang="es-ES" sz="2800" b="1" dirty="0" err="1" smtClean="0"/>
              <a:t>Assessment</a:t>
            </a:r>
            <a:r>
              <a:rPr lang="es-ES" sz="2800" b="1" dirty="0" smtClean="0"/>
              <a:t> </a:t>
            </a:r>
            <a:endParaRPr lang="en-GB" sz="2800" b="1" dirty="0"/>
          </a:p>
        </p:txBody>
      </p:sp>
      <p:sp>
        <p:nvSpPr>
          <p:cNvPr id="3" name="2 Marcador de contenido"/>
          <p:cNvSpPr>
            <a:spLocks noGrp="1"/>
          </p:cNvSpPr>
          <p:nvPr>
            <p:ph idx="1"/>
          </p:nvPr>
        </p:nvSpPr>
        <p:spPr>
          <a:xfrm>
            <a:off x="498474" y="1406106"/>
            <a:ext cx="7556313" cy="4720057"/>
          </a:xfrm>
        </p:spPr>
        <p:txBody>
          <a:bodyPr/>
          <a:lstStyle/>
          <a:p>
            <a:pPr lvl="0"/>
            <a:r>
              <a:rPr lang="en-GB" dirty="0" smtClean="0"/>
              <a:t>Use task-based, criterion-referenced, performance tests </a:t>
            </a:r>
          </a:p>
          <a:p>
            <a:pPr lvl="0"/>
            <a:r>
              <a:rPr lang="en-GB" dirty="0" smtClean="0"/>
              <a:t>Criterion: Can they do the tasks? </a:t>
            </a:r>
          </a:p>
          <a:p>
            <a:pPr lvl="0"/>
            <a:r>
              <a:rPr lang="en-GB" dirty="0" err="1" smtClean="0"/>
              <a:t>E,g</a:t>
            </a:r>
            <a:r>
              <a:rPr lang="en-GB" dirty="0" smtClean="0"/>
              <a:t>.: Following directions. Instead of gap filling or grammar tests, we give </a:t>
            </a:r>
            <a:r>
              <a:rPr lang="en-GB" dirty="0" err="1" smtClean="0"/>
              <a:t>testees</a:t>
            </a:r>
            <a:r>
              <a:rPr lang="en-GB" dirty="0" smtClean="0"/>
              <a:t> a recording and send them out into the street, or if that’s not possible, ask them to watch a video. </a:t>
            </a:r>
          </a:p>
          <a:p>
            <a:pPr lvl="0"/>
            <a:r>
              <a:rPr lang="en-GB" dirty="0" smtClean="0"/>
              <a:t>Criterion-referenced, not norm-referenced. We do not compare one student against another (norm-referenced). Instead, we see if they can perform the task. </a:t>
            </a:r>
          </a:p>
          <a:p>
            <a:pPr lvl="0"/>
            <a:r>
              <a:rPr lang="en-GB" dirty="0" smtClean="0"/>
              <a:t>Like the driving test: you pass or fail regardless of others. </a:t>
            </a:r>
          </a:p>
          <a:p>
            <a:endParaRPr lang="en-GB" dirty="0"/>
          </a:p>
        </p:txBody>
      </p:sp>
    </p:spTree>
  </p:cSld>
  <p:clrMapOvr>
    <a:masterClrMapping/>
  </p:clrMapOvr>
  <p:transition xmlns:p14="http://schemas.microsoft.com/office/powerpoint/2010/main" advTm="92511"/>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2800" b="1" dirty="0" err="1" smtClean="0"/>
              <a:t>Criteria</a:t>
            </a:r>
            <a:r>
              <a:rPr lang="es-ES" sz="2800" b="1" dirty="0" smtClean="0"/>
              <a:t> </a:t>
            </a:r>
            <a:r>
              <a:rPr lang="es-ES" sz="2800" b="1" dirty="0" err="1" smtClean="0"/>
              <a:t>for</a:t>
            </a:r>
            <a:r>
              <a:rPr lang="es-ES" sz="2800" b="1" dirty="0" smtClean="0"/>
              <a:t> a </a:t>
            </a:r>
            <a:r>
              <a:rPr lang="es-ES" sz="2800" b="1" dirty="0" err="1" smtClean="0"/>
              <a:t>pass</a:t>
            </a:r>
            <a:r>
              <a:rPr lang="es-ES" sz="2800" b="1" dirty="0" smtClean="0"/>
              <a:t> are </a:t>
            </a:r>
            <a:r>
              <a:rPr lang="es-ES" sz="2800" b="1" dirty="0" err="1" smtClean="0"/>
              <a:t>determined</a:t>
            </a:r>
            <a:r>
              <a:rPr lang="es-ES" sz="2800" b="1" dirty="0" smtClean="0"/>
              <a:t> </a:t>
            </a:r>
            <a:r>
              <a:rPr lang="es-ES" sz="2800" b="1" dirty="0" err="1" smtClean="0"/>
              <a:t>by</a:t>
            </a:r>
            <a:r>
              <a:rPr lang="es-ES" sz="2800" b="1" dirty="0" smtClean="0"/>
              <a:t> </a:t>
            </a:r>
            <a:r>
              <a:rPr lang="es-ES" sz="2800" b="1" dirty="0" err="1" smtClean="0"/>
              <a:t>domain</a:t>
            </a:r>
            <a:r>
              <a:rPr lang="es-ES" sz="2800" b="1" dirty="0" smtClean="0"/>
              <a:t> </a:t>
            </a:r>
            <a:r>
              <a:rPr lang="es-ES" sz="2800" b="1" dirty="0" err="1" smtClean="0"/>
              <a:t>experts</a:t>
            </a:r>
            <a:r>
              <a:rPr lang="es-ES" sz="2800" b="1" dirty="0" smtClean="0"/>
              <a:t> </a:t>
            </a:r>
            <a:endParaRPr lang="en-GB" sz="2800" b="1" dirty="0"/>
          </a:p>
        </p:txBody>
      </p:sp>
      <p:sp>
        <p:nvSpPr>
          <p:cNvPr id="3" name="2 Marcador de contenido"/>
          <p:cNvSpPr>
            <a:spLocks noGrp="1"/>
          </p:cNvSpPr>
          <p:nvPr>
            <p:ph idx="1"/>
          </p:nvPr>
        </p:nvSpPr>
        <p:spPr>
          <a:xfrm>
            <a:off x="498474" y="1600200"/>
            <a:ext cx="7556313" cy="4525963"/>
          </a:xfrm>
        </p:spPr>
        <p:txBody>
          <a:bodyPr>
            <a:normAutofit fontScale="85000" lnSpcReduction="10000"/>
          </a:bodyPr>
          <a:lstStyle/>
          <a:p>
            <a:r>
              <a:rPr lang="en-GB" dirty="0" smtClean="0"/>
              <a:t>In test of students' ability to understand an undergraduate physics lecture,  the physics professor, not the language teacher or test designer, will be the judge of what is considered successful task completion.</a:t>
            </a:r>
          </a:p>
          <a:p>
            <a:r>
              <a:rPr lang="en-GB" dirty="0" smtClean="0"/>
              <a:t>Goal is to ascertain whether students can extract the required information from the lecture. 	</a:t>
            </a:r>
          </a:p>
          <a:p>
            <a:pPr lvl="1"/>
            <a:r>
              <a:rPr lang="en-GB" dirty="0" smtClean="0"/>
              <a:t>Assessment: view a video of the lecture once, then do a multiple-choice test focusing on 50 important information bits identified by the lecturer that the lecture contained.</a:t>
            </a:r>
          </a:p>
          <a:p>
            <a:pPr lvl="1"/>
            <a:r>
              <a:rPr lang="en-GB" dirty="0" smtClean="0"/>
              <a:t>The physics professor might decide that, in order to pass, candidates must show they understood (say) 9 out of 10 points identified as critically important, and 36 out of the remaining 40 less important points, for a minimum total of 45/50.</a:t>
            </a:r>
          </a:p>
          <a:p>
            <a:pPr lvl="1"/>
            <a:r>
              <a:rPr lang="en-GB" dirty="0" smtClean="0"/>
              <a:t>Pass or fail is determined by whether the score meets or exceeds the “cut score,” as set by the domain expert. </a:t>
            </a:r>
          </a:p>
          <a:p>
            <a:pPr lvl="1"/>
            <a:r>
              <a:rPr lang="en-GB" dirty="0" smtClean="0"/>
              <a:t>As with all criterion-referenced tests, it is unnecessary to compare a student's score against those of other students taking the test; the score itself will immediately indicate “pass” or “fail.”</a:t>
            </a:r>
          </a:p>
          <a:p>
            <a:endParaRPr lang="en-GB" dirty="0"/>
          </a:p>
        </p:txBody>
      </p:sp>
    </p:spTree>
  </p:cSld>
  <p:clrMapOvr>
    <a:masterClrMapping/>
  </p:clrMapOvr>
  <p:transition xmlns:p14="http://schemas.microsoft.com/office/powerpoint/2010/main" advTm="112240"/>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GB" sz="2800" b="1" dirty="0" smtClean="0"/>
              <a:t>Task Completion and/or Language Abilities? </a:t>
            </a:r>
            <a:endParaRPr lang="en-GB" sz="2800" b="1" dirty="0"/>
          </a:p>
        </p:txBody>
      </p:sp>
      <p:sp>
        <p:nvSpPr>
          <p:cNvPr id="3" name="2 Marcador de contenido"/>
          <p:cNvSpPr>
            <a:spLocks noGrp="1"/>
          </p:cNvSpPr>
          <p:nvPr>
            <p:ph idx="1"/>
          </p:nvPr>
        </p:nvSpPr>
        <p:spPr>
          <a:xfrm>
            <a:off x="627870" y="1777042"/>
            <a:ext cx="7556313" cy="4144963"/>
          </a:xfrm>
        </p:spPr>
        <p:txBody>
          <a:bodyPr>
            <a:normAutofit lnSpcReduction="10000"/>
          </a:bodyPr>
          <a:lstStyle/>
          <a:p>
            <a:r>
              <a:rPr lang="es-ES" dirty="0" smtClean="0"/>
              <a:t>In </a:t>
            </a:r>
            <a:r>
              <a:rPr lang="es-ES" dirty="0" err="1" smtClean="0"/>
              <a:t>receptive</a:t>
            </a:r>
            <a:r>
              <a:rPr lang="es-ES" dirty="0" smtClean="0"/>
              <a:t> </a:t>
            </a:r>
            <a:r>
              <a:rPr lang="es-ES" dirty="0" err="1" smtClean="0"/>
              <a:t>tasks</a:t>
            </a:r>
            <a:r>
              <a:rPr lang="es-ES" dirty="0" smtClean="0"/>
              <a:t> (</a:t>
            </a:r>
            <a:r>
              <a:rPr lang="es-ES" dirty="0" err="1" smtClean="0"/>
              <a:t>follow</a:t>
            </a:r>
            <a:r>
              <a:rPr lang="es-ES" dirty="0" smtClean="0"/>
              <a:t> </a:t>
            </a:r>
            <a:r>
              <a:rPr lang="es-ES" dirty="0" err="1" smtClean="0"/>
              <a:t>street</a:t>
            </a:r>
            <a:r>
              <a:rPr lang="es-ES" dirty="0" smtClean="0"/>
              <a:t> </a:t>
            </a:r>
            <a:r>
              <a:rPr lang="es-ES" dirty="0" err="1" smtClean="0"/>
              <a:t>directions</a:t>
            </a:r>
            <a:r>
              <a:rPr lang="es-ES" dirty="0" smtClean="0"/>
              <a:t>; </a:t>
            </a:r>
            <a:r>
              <a:rPr lang="es-ES" dirty="0" err="1" smtClean="0"/>
              <a:t>understand</a:t>
            </a:r>
            <a:r>
              <a:rPr lang="es-ES" dirty="0" smtClean="0"/>
              <a:t> a </a:t>
            </a:r>
            <a:r>
              <a:rPr lang="es-ES" dirty="0" err="1" smtClean="0"/>
              <a:t>lecture</a:t>
            </a:r>
            <a:r>
              <a:rPr lang="es-ES" dirty="0" smtClean="0"/>
              <a:t>), </a:t>
            </a:r>
            <a:r>
              <a:rPr lang="en-GB" dirty="0" smtClean="0"/>
              <a:t>a student can pass a test despite missing some details due to gaps in his or her </a:t>
            </a:r>
            <a:r>
              <a:rPr lang="en-GB" dirty="0" err="1" smtClean="0"/>
              <a:t>L2</a:t>
            </a:r>
            <a:r>
              <a:rPr lang="en-GB" dirty="0" smtClean="0"/>
              <a:t> abilities.</a:t>
            </a:r>
            <a:r>
              <a:rPr lang="es-ES" dirty="0" smtClean="0"/>
              <a:t> </a:t>
            </a:r>
          </a:p>
          <a:p>
            <a:r>
              <a:rPr lang="en-GB" dirty="0" smtClean="0"/>
              <a:t>What if tasks require spoken or written production? </a:t>
            </a:r>
          </a:p>
          <a:p>
            <a:pPr lvl="1"/>
            <a:r>
              <a:rPr lang="en-GB" dirty="0" smtClean="0"/>
              <a:t>Assessment can focus on linguistic accuracy, complexity or fluency.</a:t>
            </a:r>
          </a:p>
          <a:p>
            <a:pPr lvl="1"/>
            <a:r>
              <a:rPr lang="en-GB" dirty="0" smtClean="0"/>
              <a:t>In task-based assessment, Long insists that the focus remains on task completion, with a measurable </a:t>
            </a:r>
            <a:r>
              <a:rPr lang="en-GB" dirty="0" smtClean="0"/>
              <a:t>behavioural </a:t>
            </a:r>
            <a:r>
              <a:rPr lang="en-GB" dirty="0" smtClean="0"/>
              <a:t>outcome. Regardless of grammar mistakes here or there, can the student perform the task or not? Can he/she buy the ticket; sell the car; give the evidence; perform the op.?  </a:t>
            </a:r>
          </a:p>
          <a:p>
            <a:pPr lvl="1"/>
            <a:r>
              <a:rPr lang="en-GB" dirty="0" smtClean="0"/>
              <a:t>But what about the language used to do it? Should the language be judged? </a:t>
            </a:r>
          </a:p>
          <a:p>
            <a:pPr lvl="1"/>
            <a:endParaRPr lang="en-GB" dirty="0" smtClean="0"/>
          </a:p>
          <a:p>
            <a:endParaRPr lang="en-GB" dirty="0"/>
          </a:p>
        </p:txBody>
      </p:sp>
    </p:spTree>
  </p:cSld>
  <p:clrMapOvr>
    <a:masterClrMapping/>
  </p:clrMapOvr>
  <p:transition xmlns:p14="http://schemas.microsoft.com/office/powerpoint/2010/main" advTm="167551"/>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98475" y="484094"/>
            <a:ext cx="7177162" cy="732231"/>
          </a:xfrm>
        </p:spPr>
        <p:txBody>
          <a:bodyPr/>
          <a:lstStyle/>
          <a:p>
            <a:r>
              <a:rPr lang="es-ES" sz="2800" b="1" dirty="0" err="1" smtClean="0"/>
              <a:t>Assessing</a:t>
            </a:r>
            <a:r>
              <a:rPr lang="es-ES" sz="2800" b="1" dirty="0" smtClean="0"/>
              <a:t> </a:t>
            </a:r>
            <a:r>
              <a:rPr lang="es-ES" sz="2800" b="1" dirty="0" err="1" smtClean="0"/>
              <a:t>productive</a:t>
            </a:r>
            <a:r>
              <a:rPr lang="es-ES" sz="2800" b="1" dirty="0" smtClean="0"/>
              <a:t> </a:t>
            </a:r>
            <a:r>
              <a:rPr lang="es-ES" sz="2800" b="1" dirty="0" err="1" smtClean="0"/>
              <a:t>tasks</a:t>
            </a:r>
            <a:r>
              <a:rPr lang="es-ES" sz="2800" b="1" dirty="0" smtClean="0"/>
              <a:t> </a:t>
            </a:r>
            <a:endParaRPr lang="en-GB" sz="2800" b="1" dirty="0"/>
          </a:p>
        </p:txBody>
      </p:sp>
      <p:sp>
        <p:nvSpPr>
          <p:cNvPr id="3" name="2 Marcador de contenido"/>
          <p:cNvSpPr>
            <a:spLocks noGrp="1"/>
          </p:cNvSpPr>
          <p:nvPr>
            <p:ph idx="1"/>
          </p:nvPr>
        </p:nvSpPr>
        <p:spPr>
          <a:xfrm>
            <a:off x="498474" y="1337094"/>
            <a:ext cx="7556313" cy="4789069"/>
          </a:xfrm>
        </p:spPr>
        <p:txBody>
          <a:bodyPr/>
          <a:lstStyle/>
          <a:p>
            <a:r>
              <a:rPr lang="en-GB" dirty="0" smtClean="0"/>
              <a:t>Depends on the uses that will be made of the assessment:</a:t>
            </a:r>
          </a:p>
          <a:p>
            <a:pPr lvl="1"/>
            <a:r>
              <a:rPr lang="en-GB" dirty="0" smtClean="0"/>
              <a:t> Who will use the results, </a:t>
            </a:r>
          </a:p>
          <a:p>
            <a:pPr lvl="1"/>
            <a:r>
              <a:rPr lang="en-GB" dirty="0" smtClean="0"/>
              <a:t>for making what decisions or taking what actions? </a:t>
            </a:r>
          </a:p>
          <a:p>
            <a:r>
              <a:rPr lang="en-GB" dirty="0" smtClean="0"/>
              <a:t>When assessment time comes, some TBLT programmes may choose to penalize students who completed the task, but who </a:t>
            </a:r>
          </a:p>
          <a:p>
            <a:pPr lvl="1"/>
            <a:r>
              <a:rPr lang="en-GB" dirty="0" smtClean="0"/>
              <a:t>made grammar mistakes (*I am needing two seats)</a:t>
            </a:r>
          </a:p>
          <a:p>
            <a:pPr lvl="1"/>
            <a:r>
              <a:rPr lang="en-GB" dirty="0" smtClean="0"/>
              <a:t>used </a:t>
            </a:r>
            <a:r>
              <a:rPr lang="en-GB" dirty="0" err="1" smtClean="0"/>
              <a:t>sociolinguistically</a:t>
            </a:r>
            <a:r>
              <a:rPr lang="en-GB" dirty="0" smtClean="0"/>
              <a:t> inappropriate language (e.g., too familiar) </a:t>
            </a:r>
          </a:p>
          <a:p>
            <a:pPr lvl="1"/>
            <a:r>
              <a:rPr lang="en-GB" dirty="0" smtClean="0"/>
              <a:t>used pragmatically or culturally inappropriate language (e.g., “I said window seats!”, or, in some cultures, not speaking first when one is the telephone caller) </a:t>
            </a:r>
          </a:p>
          <a:p>
            <a:pPr lvl="1"/>
            <a:r>
              <a:rPr lang="es-ES" dirty="0" err="1" smtClean="0"/>
              <a:t>didn’t</a:t>
            </a:r>
            <a:r>
              <a:rPr lang="es-ES" dirty="0" smtClean="0"/>
              <a:t> </a:t>
            </a:r>
            <a:r>
              <a:rPr lang="es-ES" dirty="0" err="1" smtClean="0"/>
              <a:t>express</a:t>
            </a:r>
            <a:r>
              <a:rPr lang="es-ES" dirty="0" smtClean="0"/>
              <a:t> </a:t>
            </a:r>
            <a:r>
              <a:rPr lang="es-ES" dirty="0" err="1" smtClean="0"/>
              <a:t>themselves</a:t>
            </a:r>
            <a:r>
              <a:rPr lang="es-ES" dirty="0" smtClean="0"/>
              <a:t> </a:t>
            </a:r>
            <a:r>
              <a:rPr lang="es-ES" dirty="0" err="1" smtClean="0"/>
              <a:t>clearly</a:t>
            </a:r>
            <a:r>
              <a:rPr lang="es-ES" dirty="0" smtClean="0"/>
              <a:t> </a:t>
            </a:r>
            <a:r>
              <a:rPr lang="es-ES" dirty="0" err="1" smtClean="0"/>
              <a:t>or</a:t>
            </a:r>
            <a:r>
              <a:rPr lang="es-ES" dirty="0" smtClean="0"/>
              <a:t> </a:t>
            </a:r>
            <a:r>
              <a:rPr lang="es-ES" dirty="0" err="1" smtClean="0"/>
              <a:t>fluently</a:t>
            </a:r>
            <a:r>
              <a:rPr lang="es-ES" dirty="0" smtClean="0"/>
              <a:t> </a:t>
            </a:r>
            <a:r>
              <a:rPr lang="es-ES" dirty="0" err="1" smtClean="0"/>
              <a:t>enough</a:t>
            </a:r>
            <a:r>
              <a:rPr lang="es-ES" dirty="0" smtClean="0"/>
              <a:t>.  </a:t>
            </a:r>
            <a:endParaRPr lang="en-GB" dirty="0"/>
          </a:p>
        </p:txBody>
      </p:sp>
    </p:spTree>
  </p:cSld>
  <p:clrMapOvr>
    <a:masterClrMapping/>
  </p:clrMapOvr>
  <p:transition xmlns:p14="http://schemas.microsoft.com/office/powerpoint/2010/main" advTm="228170"/>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GB" sz="2800" b="1" dirty="0" smtClean="0"/>
              <a:t>The Transferability of Task-Based Abilities </a:t>
            </a:r>
            <a:endParaRPr lang="en-GB" sz="2800" b="1" dirty="0"/>
          </a:p>
        </p:txBody>
      </p:sp>
      <p:sp>
        <p:nvSpPr>
          <p:cNvPr id="3" name="2 Marcador de contenido"/>
          <p:cNvSpPr>
            <a:spLocks noGrp="1"/>
          </p:cNvSpPr>
          <p:nvPr>
            <p:ph idx="1"/>
          </p:nvPr>
        </p:nvSpPr>
        <p:spPr>
          <a:xfrm>
            <a:off x="498474" y="1600200"/>
            <a:ext cx="7556313" cy="4809226"/>
          </a:xfrm>
        </p:spPr>
        <p:txBody>
          <a:bodyPr>
            <a:normAutofit fontScale="92500"/>
          </a:bodyPr>
          <a:lstStyle/>
          <a:p>
            <a:r>
              <a:rPr lang="en-GB" dirty="0" smtClean="0"/>
              <a:t>To what extent can performance on Task 1 and Task 2 be used to predict performance on tasks 3, 4, and 5? Can someone who passed the test and obtained a driver's license in New York or Beijing subsequently drive safely in Tokyo or London? </a:t>
            </a:r>
          </a:p>
          <a:p>
            <a:r>
              <a:rPr lang="en-GB" dirty="0" smtClean="0"/>
              <a:t>On the other hand, little is known about how global proficiency levels relate to task or job performance, and even less about how linguistic abilities relate to task or job performance.</a:t>
            </a:r>
          </a:p>
          <a:p>
            <a:r>
              <a:rPr lang="en-GB" dirty="0" smtClean="0"/>
              <a:t>So maybe instead of assessing task performance itself, we should test command of the constructs and abilities underlying task performance, with attention to linguistic abilities. </a:t>
            </a:r>
          </a:p>
          <a:p>
            <a:r>
              <a:rPr lang="en-GB" dirty="0" smtClean="0"/>
              <a:t>While logical enough, the problem is how to identify underlying constructs and abilities, which in most cases involves a high degree of inference.</a:t>
            </a:r>
          </a:p>
          <a:p>
            <a:endParaRPr lang="en-GB" dirty="0"/>
          </a:p>
        </p:txBody>
      </p:sp>
    </p:spTree>
  </p:cSld>
  <p:clrMapOvr>
    <a:masterClrMapping/>
  </p:clrMapOvr>
  <p:transition xmlns:p14="http://schemas.microsoft.com/office/powerpoint/2010/main" advTm="263530"/>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98475" y="484094"/>
            <a:ext cx="7177162" cy="663219"/>
          </a:xfrm>
        </p:spPr>
        <p:txBody>
          <a:bodyPr/>
          <a:lstStyle/>
          <a:p>
            <a:r>
              <a:rPr lang="es-ES" sz="2800" b="1" dirty="0" err="1" smtClean="0"/>
              <a:t>Summary</a:t>
            </a:r>
            <a:r>
              <a:rPr lang="es-ES" sz="2800" b="1" dirty="0" smtClean="0"/>
              <a:t> </a:t>
            </a:r>
            <a:endParaRPr lang="en-GB" sz="2800" b="1" dirty="0"/>
          </a:p>
        </p:txBody>
      </p:sp>
      <p:sp>
        <p:nvSpPr>
          <p:cNvPr id="3" name="2 Marcador de contenido"/>
          <p:cNvSpPr>
            <a:spLocks noGrp="1"/>
          </p:cNvSpPr>
          <p:nvPr>
            <p:ph idx="1"/>
          </p:nvPr>
        </p:nvSpPr>
        <p:spPr>
          <a:xfrm>
            <a:off x="731387" y="1397480"/>
            <a:ext cx="7556313" cy="4728684"/>
          </a:xfrm>
        </p:spPr>
        <p:txBody>
          <a:bodyPr>
            <a:normAutofit fontScale="85000" lnSpcReduction="10000"/>
          </a:bodyPr>
          <a:lstStyle/>
          <a:p>
            <a:r>
              <a:rPr lang="en-GB" dirty="0" smtClean="0"/>
              <a:t>Discrete-point tests of linguistic knowledge reveal little or nothing about the ability to perform real-world tasks. </a:t>
            </a:r>
          </a:p>
          <a:p>
            <a:r>
              <a:rPr lang="en-GB" dirty="0" smtClean="0"/>
              <a:t>Proficiency testing might be a solution if proficiency were not a vague, global construct whose measurement is subjective, and if a common proficiency metric existed that was relevant for all tasks. </a:t>
            </a:r>
          </a:p>
          <a:p>
            <a:r>
              <a:rPr lang="en-GB" dirty="0" smtClean="0"/>
              <a:t>Different tasks require different abilities and proficiency of different kinds and in different domains. Testing underlying constructs and abilities would be fine if there were an algorithm for identifying the relevant underlying constructs and abilities in each case. </a:t>
            </a:r>
          </a:p>
          <a:p>
            <a:r>
              <a:rPr lang="en-GB" dirty="0" smtClean="0"/>
              <a:t>None exists, so judgments will inevitably be impressionistic. Task-based, criterion-referenced performance testing, despite its logistical drawbacks, is feasible, viable, and provides hard, usable information. </a:t>
            </a:r>
          </a:p>
          <a:p>
            <a:r>
              <a:rPr lang="en-GB" dirty="0" smtClean="0"/>
              <a:t>In addition, it offers the likelihood of more positive </a:t>
            </a:r>
            <a:r>
              <a:rPr lang="en-GB" dirty="0" err="1" smtClean="0"/>
              <a:t>washback</a:t>
            </a:r>
            <a:r>
              <a:rPr lang="en-GB" dirty="0" smtClean="0"/>
              <a:t> on teaching and learning than discrete-point, construct-based, skills or abilities testing.</a:t>
            </a:r>
          </a:p>
          <a:p>
            <a:endParaRPr lang="en-GB" dirty="0"/>
          </a:p>
        </p:txBody>
      </p:sp>
    </p:spTree>
  </p:cSld>
  <p:clrMapOvr>
    <a:masterClrMapping/>
  </p:clrMapOvr>
  <p:transition xmlns:p14="http://schemas.microsoft.com/office/powerpoint/2010/main" advTm="171671"/>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2800" b="1" dirty="0" err="1" smtClean="0"/>
              <a:t>Summary</a:t>
            </a:r>
            <a:r>
              <a:rPr lang="es-ES" sz="2800" b="1" dirty="0" smtClean="0"/>
              <a:t> (cont.) </a:t>
            </a:r>
            <a:endParaRPr lang="en-GB" sz="2800" b="1" dirty="0"/>
          </a:p>
        </p:txBody>
      </p:sp>
      <p:sp>
        <p:nvSpPr>
          <p:cNvPr id="3" name="2 Marcador de contenido"/>
          <p:cNvSpPr>
            <a:spLocks noGrp="1"/>
          </p:cNvSpPr>
          <p:nvPr>
            <p:ph idx="1"/>
          </p:nvPr>
        </p:nvSpPr>
        <p:spPr>
          <a:xfrm>
            <a:off x="498475" y="1406106"/>
            <a:ext cx="7556313" cy="4891177"/>
          </a:xfrm>
        </p:spPr>
        <p:txBody>
          <a:bodyPr>
            <a:normAutofit/>
          </a:bodyPr>
          <a:lstStyle/>
          <a:p>
            <a:r>
              <a:rPr lang="es-ES" dirty="0" err="1" smtClean="0"/>
              <a:t>Beware</a:t>
            </a:r>
            <a:r>
              <a:rPr lang="es-ES" dirty="0" smtClean="0"/>
              <a:t> d</a:t>
            </a:r>
            <a:r>
              <a:rPr lang="en-GB" dirty="0" err="1" smtClean="0"/>
              <a:t>iscrete</a:t>
            </a:r>
            <a:r>
              <a:rPr lang="en-GB" dirty="0" smtClean="0"/>
              <a:t>-point tests of linguistic knowledge. </a:t>
            </a:r>
          </a:p>
          <a:p>
            <a:r>
              <a:rPr lang="es-ES" dirty="0" err="1" smtClean="0"/>
              <a:t>Pedagogic</a:t>
            </a:r>
            <a:r>
              <a:rPr lang="es-ES" dirty="0" smtClean="0"/>
              <a:t> </a:t>
            </a:r>
            <a:r>
              <a:rPr lang="es-ES" dirty="0" err="1" smtClean="0"/>
              <a:t>tasks</a:t>
            </a:r>
            <a:r>
              <a:rPr lang="es-ES" dirty="0" smtClean="0"/>
              <a:t> can be </a:t>
            </a:r>
            <a:r>
              <a:rPr lang="es-ES" dirty="0" smtClean="0"/>
              <a:t>micro-</a:t>
            </a:r>
            <a:r>
              <a:rPr lang="es-ES" dirty="0" err="1" smtClean="0"/>
              <a:t>assessed</a:t>
            </a:r>
            <a:r>
              <a:rPr lang="es-ES" dirty="0" smtClean="0"/>
              <a:t>. </a:t>
            </a:r>
          </a:p>
          <a:p>
            <a:r>
              <a:rPr lang="es-ES" dirty="0" err="1" smtClean="0"/>
              <a:t>Exit</a:t>
            </a:r>
            <a:r>
              <a:rPr lang="es-ES" dirty="0" smtClean="0"/>
              <a:t> PT </a:t>
            </a:r>
            <a:r>
              <a:rPr lang="es-ES" dirty="0" err="1" smtClean="0"/>
              <a:t>assessment</a:t>
            </a:r>
            <a:r>
              <a:rPr lang="es-ES" dirty="0" smtClean="0"/>
              <a:t> </a:t>
            </a:r>
            <a:r>
              <a:rPr lang="en-GB" dirty="0" smtClean="0"/>
              <a:t>must decide if the </a:t>
            </a:r>
            <a:r>
              <a:rPr lang="en-GB" dirty="0" err="1" smtClean="0"/>
              <a:t>testee’s</a:t>
            </a:r>
            <a:r>
              <a:rPr lang="en-GB" dirty="0" smtClean="0"/>
              <a:t> language ability is good enough to undertake particular tasks. Depending on who will use the test results, attention might be paid to lots of things like</a:t>
            </a:r>
          </a:p>
          <a:p>
            <a:pPr lvl="1"/>
            <a:r>
              <a:rPr lang="en-GB" dirty="0" smtClean="0"/>
              <a:t>establishing empathy</a:t>
            </a:r>
          </a:p>
          <a:p>
            <a:pPr lvl="1"/>
            <a:r>
              <a:rPr lang="en-GB" dirty="0" smtClean="0"/>
              <a:t>appreciating illocutionary force</a:t>
            </a:r>
          </a:p>
          <a:p>
            <a:pPr lvl="1"/>
            <a:r>
              <a:rPr lang="en-GB" dirty="0" smtClean="0"/>
              <a:t>creating a good impression</a:t>
            </a:r>
          </a:p>
          <a:p>
            <a:pPr lvl="1"/>
            <a:r>
              <a:rPr lang="en-GB" dirty="0" smtClean="0"/>
              <a:t>Very carefully understanding and carrying out instructions. </a:t>
            </a:r>
            <a:endParaRPr lang="en-GB" dirty="0"/>
          </a:p>
        </p:txBody>
      </p:sp>
    </p:spTree>
  </p:cSld>
  <p:clrMapOvr>
    <a:masterClrMapping/>
  </p:clrMapOvr>
  <p:transition xmlns:p14="http://schemas.microsoft.com/office/powerpoint/2010/main" advTm="113551"/>
  <p:timing>
    <p:tnLst>
      <p:par>
        <p:cTn xmlns:p14="http://schemas.microsoft.com/office/powerpoint/2010/main" id="1" dur="indefinite" restart="never" nodeType="tmRoot"/>
      </p:par>
    </p:tnLst>
  </p:timing>
</p:sld>
</file>

<file path=ppt/theme/theme1.xml><?xml version="1.0" encoding="utf-8"?>
<a:theme xmlns:a="http://schemas.openxmlformats.org/drawingml/2006/main" name="TBLTUnit5">
  <a:themeElements>
    <a:clrScheme name="Custom 4">
      <a:dk1>
        <a:sysClr val="windowText" lastClr="000000"/>
      </a:dk1>
      <a:lt1>
        <a:sysClr val="window" lastClr="FFFFFF"/>
      </a:lt1>
      <a:dk2>
        <a:srgbClr val="2B142D"/>
      </a:dk2>
      <a:lt2>
        <a:srgbClr val="C3AFCC"/>
      </a:lt2>
      <a:accent1>
        <a:srgbClr val="293A91"/>
      </a:accent1>
      <a:accent2>
        <a:srgbClr val="522B88"/>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TBLTUnit5</Template>
  <TotalTime>4888</TotalTime>
  <Words>1558</Words>
  <Application>Microsoft Macintosh PowerPoint</Application>
  <PresentationFormat>On-screen Show (4:3)</PresentationFormat>
  <Paragraphs>115</Paragraphs>
  <Slides>17</Slides>
  <Notes>0</Notes>
  <HiddenSlides>0</HiddenSlides>
  <MMClips>1</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TBLTUnit5</vt:lpstr>
      <vt:lpstr>Assessment and evaluation</vt:lpstr>
      <vt:lpstr>What’s the assessment (test) for? </vt:lpstr>
      <vt:lpstr>Long’s TBLT Assessment </vt:lpstr>
      <vt:lpstr>Criteria for a pass are determined by domain experts </vt:lpstr>
      <vt:lpstr>Task Completion and/or Language Abilities? </vt:lpstr>
      <vt:lpstr>Assessing productive tasks </vt:lpstr>
      <vt:lpstr>The Transferability of Task-Based Abilities </vt:lpstr>
      <vt:lpstr>Summary </vt:lpstr>
      <vt:lpstr>Summary (cont.) </vt:lpstr>
      <vt:lpstr>Uncertainty Tolerance (from Fulcher, 2019) </vt:lpstr>
      <vt:lpstr>Part 2: Programme Evaluation </vt:lpstr>
      <vt:lpstr>Long’s 2-pronged approach: Lab studies then classroom studies  </vt:lpstr>
      <vt:lpstr>Evaluating TBLT </vt:lpstr>
      <vt:lpstr>Some Findings </vt:lpstr>
      <vt:lpstr>Some Findings 2 </vt:lpstr>
      <vt:lpstr>Suitability of Long’s TBLT </vt:lpstr>
      <vt:lpstr>Course Evaluation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8: Long’s TBLT Syllabus</dc:title>
  <dc:creator>JORDAN</dc:creator>
  <cp:lastModifiedBy>Neil McMillan</cp:lastModifiedBy>
  <cp:revision>55</cp:revision>
  <dcterms:created xsi:type="dcterms:W3CDTF">2019-04-18T12:20:36Z</dcterms:created>
  <dcterms:modified xsi:type="dcterms:W3CDTF">2019-06-14T09:28:29Z</dcterms:modified>
</cp:coreProperties>
</file>