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4" r:id="rId2"/>
    <p:sldId id="257" r:id="rId3"/>
    <p:sldId id="275" r:id="rId4"/>
    <p:sldId id="276" r:id="rId5"/>
    <p:sldId id="277" r:id="rId6"/>
    <p:sldId id="284" r:id="rId7"/>
    <p:sldId id="285" r:id="rId8"/>
    <p:sldId id="286" r:id="rId9"/>
    <p:sldId id="287" r:id="rId10"/>
    <p:sldId id="283" r:id="rId11"/>
    <p:sldId id="292" r:id="rId12"/>
    <p:sldId id="291" r:id="rId13"/>
    <p:sldId id="290" r:id="rId14"/>
    <p:sldId id="289" r:id="rId15"/>
    <p:sldId id="288" r:id="rId16"/>
    <p:sldId id="258" r:id="rId17"/>
    <p:sldId id="263" r:id="rId18"/>
    <p:sldId id="293" r:id="rId19"/>
    <p:sldId id="294" r:id="rId20"/>
    <p:sldId id="295" r:id="rId21"/>
    <p:sldId id="296" r:id="rId22"/>
    <p:sldId id="297" r:id="rId23"/>
    <p:sldId id="298" r:id="rId24"/>
    <p:sldId id="260" r:id="rId25"/>
    <p:sldId id="299" r:id="rId26"/>
    <p:sldId id="300" r:id="rId27"/>
    <p:sldId id="301" r:id="rId28"/>
    <p:sldId id="302" r:id="rId29"/>
    <p:sldId id="303" r:id="rId30"/>
    <p:sldId id="261" r:id="rId31"/>
    <p:sldId id="262" r:id="rId32"/>
    <p:sldId id="304" r:id="rId33"/>
    <p:sldId id="305" r:id="rId34"/>
    <p:sldId id="306" r:id="rId35"/>
    <p:sldId id="307" r:id="rId36"/>
    <p:sldId id="264" r:id="rId37"/>
    <p:sldId id="308" r:id="rId38"/>
    <p:sldId id="309" r:id="rId39"/>
    <p:sldId id="310" r:id="rId40"/>
    <p:sldId id="311" r:id="rId41"/>
    <p:sldId id="312" r:id="rId42"/>
    <p:sldId id="265" r:id="rId43"/>
    <p:sldId id="266" r:id="rId44"/>
    <p:sldId id="270" r:id="rId45"/>
    <p:sldId id="271" r:id="rId46"/>
    <p:sldId id="272" r:id="rId47"/>
    <p:sldId id="268" r:id="rId48"/>
    <p:sldId id="267" r:id="rId49"/>
    <p:sldId id="269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0" autoAdjust="0"/>
    <p:restoredTop sz="86400" autoAdjust="0"/>
  </p:normalViewPr>
  <p:slideViewPr>
    <p:cSldViewPr snapToGrid="0" snapToObjects="1">
      <p:cViewPr varScale="1">
        <p:scale>
          <a:sx n="71" d="100"/>
          <a:sy n="71" d="100"/>
        </p:scale>
        <p:origin x="-16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795247" y="1888478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4072041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dirty="0" err="1" smtClean="0"/>
              <a:t>Drg</a:t>
            </a:r>
            <a:r>
              <a:rPr lang="es-ES_tradnl" dirty="0" smtClean="0"/>
              <a:t> </a:t>
            </a:r>
            <a:r>
              <a:rPr lang="es-ES_tradnl" dirty="0" err="1" smtClean="0"/>
              <a:t>picture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placeholder</a:t>
            </a:r>
            <a:r>
              <a:rPr lang="es-ES_tradnl" dirty="0" smtClean="0"/>
              <a:t>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icon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add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1332932"/>
            <a:ext cx="681318" cy="4793232"/>
          </a:xfrm>
        </p:spPr>
        <p:txBody>
          <a:bodyPr vert="eaVert" anchor="t" anchorCtr="0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193829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759041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  <a:prstGeom prst="rect">
            <a:avLst/>
          </a:prstGeom>
        </p:spPr>
        <p:txBody>
          <a:bodyPr/>
          <a:lstStyle/>
          <a:p>
            <a:fld id="{92F8D9FC-0FAF-3346-B65D-75D2BA2E2D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png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484094"/>
            <a:ext cx="7177162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E5E71BA-612D-4D49-B3EF-5EC1AFF5D2AD}" type="datetimeFigureOut">
              <a:rPr lang="en-US" smtClean="0"/>
              <a:pPr/>
              <a:t>21/10/18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(C) </a:t>
            </a:r>
            <a:r>
              <a:rPr lang="en-US" dirty="0" err="1" smtClean="0"/>
              <a:t>Serveis</a:t>
            </a:r>
            <a:r>
              <a:rPr lang="en-US" dirty="0" smtClean="0"/>
              <a:t> </a:t>
            </a:r>
            <a:r>
              <a:rPr lang="en-US" dirty="0" err="1" smtClean="0"/>
              <a:t>Lingüístics</a:t>
            </a:r>
            <a:r>
              <a:rPr lang="en-US" dirty="0" smtClean="0"/>
              <a:t> de Barcelona SCCL, 2018</a:t>
            </a:r>
            <a:endParaRPr lang="en-US" dirty="0"/>
          </a:p>
        </p:txBody>
      </p:sp>
      <p:pic>
        <p:nvPicPr>
          <p:cNvPr id="9" name="Picture 8" descr="SLB Logo Twitter.png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0000" y1="51250" x2="50000" y2="51250"/>
                        <a14:foregroundMark x1="59750" y1="52750" x2="59750" y2="52750"/>
                        <a14:foregroundMark x1="77000" y1="49500" x2="77000" y2="4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10" y="-42770"/>
            <a:ext cx="1461989" cy="1461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i="0" kern="1200">
          <a:solidFill>
            <a:schemeClr val="accent1"/>
          </a:solidFill>
          <a:latin typeface="Muli Black"/>
          <a:ea typeface="+mj-ea"/>
          <a:cs typeface="Muli Black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Open Sans Regular"/>
          <a:ea typeface="+mn-ea"/>
          <a:cs typeface="Open Sans Regular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Open Sans Regular"/>
          <a:ea typeface="+mn-ea"/>
          <a:cs typeface="Open Sans Regular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Open Sans Regular"/>
          <a:ea typeface="+mn-ea"/>
          <a:cs typeface="Open Sans Regular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Open Sans Regular"/>
          <a:ea typeface="+mn-ea"/>
          <a:cs typeface="Open Sans Regular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Open Sans Regular"/>
          <a:ea typeface="+mn-ea"/>
          <a:cs typeface="Open Sans Regular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g"/><Relationship Id="rId5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g"/><Relationship Id="rId5" Type="http://schemas.openxmlformats.org/officeDocument/2006/relationships/image" Target="../media/image4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6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jpg"/><Relationship Id="rId5" Type="http://schemas.openxmlformats.org/officeDocument/2006/relationships/image" Target="../media/image4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4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4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22.jp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5" Type="http://schemas.openxmlformats.org/officeDocument/2006/relationships/image" Target="../media/image4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4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jpg"/><Relationship Id="rId5" Type="http://schemas.openxmlformats.org/officeDocument/2006/relationships/image" Target="../media/image4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Identifying target tasks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1238" y="5256569"/>
            <a:ext cx="4038600" cy="748553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Geoff Jordan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Placeholder 6" descr="FQ6A2804.jp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5" b="16975"/>
          <a:stretch>
            <a:fillRect/>
          </a:stretch>
        </p:blipFill>
        <p:spPr/>
      </p:pic>
      <p:pic>
        <p:nvPicPr>
          <p:cNvPr id="8" name="Picture Placeholder 7" descr="IMG_1078.jpe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5" r="16355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TBLT: From Theory to Practice</a:t>
            </a:r>
          </a:p>
        </p:txBody>
      </p:sp>
    </p:spTree>
    <p:extLst>
      <p:ext uri="{BB962C8B-B14F-4D97-AF65-F5344CB8AC3E}">
        <p14:creationId xmlns:p14="http://schemas.microsoft.com/office/powerpoint/2010/main" val="9639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2"/>
    </mc:Choice>
    <mc:Fallback xmlns="">
      <p:transition xmlns:p14="http://schemas.microsoft.com/office/powerpoint/2010/main" spd="slow" advTm="13172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484094"/>
            <a:ext cx="7369282" cy="663219"/>
          </a:xfrm>
        </p:spPr>
        <p:txBody>
          <a:bodyPr/>
          <a:lstStyle/>
          <a:p>
            <a:r>
              <a:rPr lang="es-ES" dirty="0" smtClean="0"/>
              <a:t>Incidental </a:t>
            </a:r>
            <a:r>
              <a:rPr lang="es-ES" i="1" dirty="0" err="1" smtClean="0"/>
              <a:t>focus</a:t>
            </a:r>
            <a:r>
              <a:rPr lang="es-ES" i="1" dirty="0" smtClean="0"/>
              <a:t> </a:t>
            </a:r>
            <a:r>
              <a:rPr lang="es-ES" i="1" dirty="0" err="1" smtClean="0"/>
              <a:t>on</a:t>
            </a:r>
            <a:r>
              <a:rPr lang="es-ES" i="1" dirty="0" smtClean="0"/>
              <a:t> </a:t>
            </a:r>
            <a:r>
              <a:rPr lang="es-ES" i="1" dirty="0" err="1" smtClean="0"/>
              <a:t>form</a:t>
            </a:r>
            <a:r>
              <a:rPr lang="es-ES" i="1" dirty="0" smtClean="0"/>
              <a:t> </a:t>
            </a:r>
            <a:r>
              <a:rPr lang="es-ES" dirty="0" err="1" smtClean="0"/>
              <a:t>works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45721"/>
            <a:ext cx="7556313" cy="5029200"/>
          </a:xfrm>
        </p:spPr>
        <p:txBody>
          <a:bodyPr>
            <a:normAutofit/>
          </a:bodyPr>
          <a:lstStyle/>
          <a:p>
            <a:r>
              <a:rPr lang="en-GB" dirty="0"/>
              <a:t>Swan (2005): No evidence for TBLT claims about ‘noticing’ -incidental ‘focus on form’ during tasks not warranted. </a:t>
            </a:r>
          </a:p>
          <a:p>
            <a:r>
              <a:rPr lang="en-GB" dirty="0" smtClean="0"/>
              <a:t>Long (2016): research demonstrates the contrary: re. Norris &amp; Ortega (2000) statistical meta-analysis; 2nd meta-analysis (Goo, </a:t>
            </a:r>
            <a:r>
              <a:rPr lang="en-GB" dirty="0" err="1" smtClean="0"/>
              <a:t>Granena</a:t>
            </a:r>
            <a:r>
              <a:rPr lang="en-GB" dirty="0" smtClean="0"/>
              <a:t>, Novella, &amp; </a:t>
            </a:r>
            <a:r>
              <a:rPr lang="en-GB" dirty="0" err="1" smtClean="0"/>
              <a:t>Yilmaz</a:t>
            </a:r>
            <a:r>
              <a:rPr lang="en-GB" dirty="0" smtClean="0"/>
              <a:t>, 2015) confirmed earlier results. </a:t>
            </a:r>
          </a:p>
          <a:p>
            <a:r>
              <a:rPr lang="en-GB" dirty="0" smtClean="0"/>
              <a:t>60 + studies on recasts show they lead to substantial learning gains in grammar and vocabulary (Goo &amp; Mackey, 2013; Li, 2010, and Mackey &amp; Goo, 2007).</a:t>
            </a:r>
          </a:p>
          <a:p>
            <a:r>
              <a:rPr lang="en-GB" dirty="0" smtClean="0"/>
              <a:t>Results from 140 + empirical studies &amp; 5 meta-analyses should suffice as ‘compelling evidence.’  “Nothing approaching the quality and scope of this body of empirical work exists in support of the favoured PPP model”.</a:t>
            </a:r>
          </a:p>
          <a:p>
            <a:endParaRPr lang="en-GB" dirty="0"/>
          </a:p>
        </p:txBody>
      </p:sp>
      <p:pic>
        <p:nvPicPr>
          <p:cNvPr id="5" name="~PP146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4" name="Picture 3" descr="scale-1108316_640.jpg"/>
          <p:cNvPicPr>
            <a:picLocks noChangeAspect="1"/>
          </p:cNvPicPr>
          <p:nvPr/>
        </p:nvPicPr>
        <p:blipFill>
          <a:blip r:embed="rId5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9144000" cy="53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09305"/>
      </p:ext>
    </p:extLst>
  </p:cSld>
  <p:clrMapOvr>
    <a:masterClrMapping/>
  </p:clrMapOvr>
  <p:transition xmlns:p14="http://schemas.microsoft.com/office/powerpoint/2010/main" advTm="1137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2750" y="327804"/>
            <a:ext cx="7166042" cy="1173193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= </a:t>
            </a:r>
            <a:br>
              <a:rPr lang="es-ES" dirty="0" smtClean="0"/>
            </a:b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pic>
        <p:nvPicPr>
          <p:cNvPr id="5" name="~PP144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6" name="Picture 5" descr="magnifying-gl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19" y="179345"/>
            <a:ext cx="1529069" cy="15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88288"/>
      </p:ext>
    </p:extLst>
  </p:cSld>
  <p:clrMapOvr>
    <a:masterClrMapping/>
  </p:clrMapOvr>
  <p:transition xmlns:p14="http://schemas.microsoft.com/office/powerpoint/2010/main" advTm="1596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2750" y="327804"/>
            <a:ext cx="7166042" cy="1173193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= </a:t>
            </a:r>
            <a:br>
              <a:rPr lang="es-ES" dirty="0" smtClean="0"/>
            </a:b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pic>
        <p:nvPicPr>
          <p:cNvPr id="5" name="~PP144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6" name="Picture 5" descr="magnifying-gl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19" y="179345"/>
            <a:ext cx="1529069" cy="15311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2751" y="1849030"/>
            <a:ext cx="5076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 smtClean="0">
                <a:latin typeface="Open Sans Regular"/>
                <a:cs typeface="Open Sans Regular"/>
              </a:rPr>
              <a:t>The</a:t>
            </a:r>
            <a:r>
              <a:rPr lang="es-ES" sz="2000" b="1" dirty="0" smtClean="0">
                <a:latin typeface="Open Sans Regular"/>
                <a:cs typeface="Open Sans Regular"/>
              </a:rPr>
              <a:t> </a:t>
            </a:r>
            <a:r>
              <a:rPr lang="es-ES" sz="2000" b="1" dirty="0" err="1" smtClean="0">
                <a:latin typeface="Open Sans Regular"/>
                <a:cs typeface="Open Sans Regular"/>
              </a:rPr>
              <a:t>task</a:t>
            </a:r>
            <a:r>
              <a:rPr lang="es-ES" sz="2000" b="1" dirty="0" smtClean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is</a:t>
            </a:r>
            <a:r>
              <a:rPr lang="es-ES" sz="2000" b="1" dirty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the</a:t>
            </a:r>
            <a:r>
              <a:rPr lang="es-ES" sz="2000" b="1" dirty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unit</a:t>
            </a:r>
            <a:r>
              <a:rPr lang="es-ES" sz="2000" b="1" dirty="0">
                <a:latin typeface="Open Sans Regular"/>
                <a:cs typeface="Open Sans Regular"/>
              </a:rPr>
              <a:t> of (</a:t>
            </a:r>
            <a:r>
              <a:rPr lang="es-ES" sz="2000" b="1" dirty="0" err="1">
                <a:latin typeface="Open Sans Regular"/>
                <a:cs typeface="Open Sans Regular"/>
              </a:rPr>
              <a:t>needs</a:t>
            </a:r>
            <a:r>
              <a:rPr lang="es-ES" sz="2000" b="1" dirty="0">
                <a:latin typeface="Open Sans Regular"/>
                <a:cs typeface="Open Sans Regular"/>
              </a:rPr>
              <a:t>) </a:t>
            </a:r>
            <a:r>
              <a:rPr lang="es-ES" sz="2000" b="1" dirty="0" err="1">
                <a:latin typeface="Open Sans Regular"/>
                <a:cs typeface="Open Sans Regular"/>
              </a:rPr>
              <a:t>analysis</a:t>
            </a:r>
            <a:endParaRPr lang="en-US" sz="2000" b="1" dirty="0">
              <a:latin typeface="Open Sans Regular"/>
              <a:cs typeface="Open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07888288"/>
      </p:ext>
    </p:extLst>
  </p:cSld>
  <p:clrMapOvr>
    <a:masterClrMapping/>
  </p:clrMapOvr>
  <p:transition xmlns:p14="http://schemas.microsoft.com/office/powerpoint/2010/main" advTm="1596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2750" y="327804"/>
            <a:ext cx="7166042" cy="1173193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= </a:t>
            </a:r>
            <a:br>
              <a:rPr lang="es-ES" dirty="0" smtClean="0"/>
            </a:b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2750" y="2414946"/>
            <a:ext cx="7556313" cy="3601690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s-ES" dirty="0" smtClean="0"/>
              <a:t>  </a:t>
            </a:r>
            <a:r>
              <a:rPr lang="en-GB" dirty="0"/>
              <a:t>	</a:t>
            </a:r>
            <a:r>
              <a:rPr lang="en-GB" dirty="0" smtClean="0"/>
              <a:t>EAP</a:t>
            </a:r>
            <a:r>
              <a:rPr lang="en-GB" dirty="0" smtClean="0"/>
              <a:t>: e.g., locating a journal in a university library</a:t>
            </a:r>
            <a:r>
              <a:rPr lang="en-GB" dirty="0"/>
              <a:t> </a:t>
            </a:r>
            <a:r>
              <a:rPr lang="mr-IN" dirty="0" smtClean="0"/>
              <a:t>…</a:t>
            </a:r>
            <a:r>
              <a:rPr lang="es-ES_tradnl" dirty="0" smtClean="0"/>
              <a:t> </a:t>
            </a:r>
            <a:endParaRPr lang="en-GB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en-GB" dirty="0" smtClean="0"/>
              <a:t>	</a:t>
            </a:r>
            <a:endParaRPr lang="en-GB" dirty="0"/>
          </a:p>
        </p:txBody>
      </p:sp>
      <p:pic>
        <p:nvPicPr>
          <p:cNvPr id="5" name="~PP144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6" name="Picture 5" descr="magnifying-gl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19" y="179345"/>
            <a:ext cx="1529069" cy="1531149"/>
          </a:xfrm>
          <a:prstGeom prst="rect">
            <a:avLst/>
          </a:prstGeom>
        </p:spPr>
      </p:pic>
      <p:pic>
        <p:nvPicPr>
          <p:cNvPr id="7" name="Picture 6" descr="library-pictogr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3" y="2414946"/>
            <a:ext cx="668800" cy="668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2751" y="1849030"/>
            <a:ext cx="5076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 smtClean="0">
                <a:latin typeface="Open Sans Regular"/>
                <a:cs typeface="Open Sans Regular"/>
              </a:rPr>
              <a:t>The</a:t>
            </a:r>
            <a:r>
              <a:rPr lang="es-ES" sz="2000" b="1" dirty="0" smtClean="0">
                <a:latin typeface="Open Sans Regular"/>
                <a:cs typeface="Open Sans Regular"/>
              </a:rPr>
              <a:t> </a:t>
            </a:r>
            <a:r>
              <a:rPr lang="es-ES" sz="2000" b="1" dirty="0" err="1" smtClean="0">
                <a:latin typeface="Open Sans Regular"/>
                <a:cs typeface="Open Sans Regular"/>
              </a:rPr>
              <a:t>task</a:t>
            </a:r>
            <a:r>
              <a:rPr lang="es-ES" sz="2000" b="1" dirty="0" smtClean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is</a:t>
            </a:r>
            <a:r>
              <a:rPr lang="es-ES" sz="2000" b="1" dirty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the</a:t>
            </a:r>
            <a:r>
              <a:rPr lang="es-ES" sz="2000" b="1" dirty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unit</a:t>
            </a:r>
            <a:r>
              <a:rPr lang="es-ES" sz="2000" b="1" dirty="0">
                <a:latin typeface="Open Sans Regular"/>
                <a:cs typeface="Open Sans Regular"/>
              </a:rPr>
              <a:t> of (</a:t>
            </a:r>
            <a:r>
              <a:rPr lang="es-ES" sz="2000" b="1" dirty="0" err="1">
                <a:latin typeface="Open Sans Regular"/>
                <a:cs typeface="Open Sans Regular"/>
              </a:rPr>
              <a:t>needs</a:t>
            </a:r>
            <a:r>
              <a:rPr lang="es-ES" sz="2000" b="1" dirty="0">
                <a:latin typeface="Open Sans Regular"/>
                <a:cs typeface="Open Sans Regular"/>
              </a:rPr>
              <a:t>) </a:t>
            </a:r>
            <a:r>
              <a:rPr lang="es-ES" sz="2000" b="1" dirty="0" err="1">
                <a:latin typeface="Open Sans Regular"/>
                <a:cs typeface="Open Sans Regular"/>
              </a:rPr>
              <a:t>analysis</a:t>
            </a:r>
            <a:endParaRPr lang="en-US" sz="2000" b="1" dirty="0">
              <a:latin typeface="Open Sans Regular"/>
              <a:cs typeface="Open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07888288"/>
      </p:ext>
    </p:extLst>
  </p:cSld>
  <p:clrMapOvr>
    <a:masterClrMapping/>
  </p:clrMapOvr>
  <p:transition xmlns:p14="http://schemas.microsoft.com/office/powerpoint/2010/main" advTm="1596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2750" y="327804"/>
            <a:ext cx="7166042" cy="1173193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= </a:t>
            </a:r>
            <a:br>
              <a:rPr lang="es-ES" dirty="0" smtClean="0"/>
            </a:b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2750" y="2414946"/>
            <a:ext cx="7556313" cy="3601690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s-ES" dirty="0" smtClean="0"/>
              <a:t>  </a:t>
            </a:r>
            <a:r>
              <a:rPr lang="en-GB" dirty="0"/>
              <a:t>	</a:t>
            </a:r>
            <a:r>
              <a:rPr lang="en-GB" dirty="0" smtClean="0"/>
              <a:t>EAP</a:t>
            </a:r>
            <a:r>
              <a:rPr lang="en-GB" dirty="0" smtClean="0"/>
              <a:t>: e.g., locating a journal in a university library</a:t>
            </a:r>
            <a:r>
              <a:rPr lang="en-GB" dirty="0"/>
              <a:t> </a:t>
            </a:r>
            <a:r>
              <a:rPr lang="mr-IN" dirty="0" smtClean="0"/>
              <a:t>…</a:t>
            </a:r>
            <a:r>
              <a:rPr lang="es-ES_tradnl" dirty="0" smtClean="0"/>
              <a:t> </a:t>
            </a:r>
            <a:endParaRPr lang="en-GB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en-GB" dirty="0" smtClean="0"/>
              <a:t>	Vocational training: e.g., in a restaurant kitchen</a:t>
            </a:r>
            <a:r>
              <a:rPr lang="mr-IN" dirty="0" smtClean="0"/>
              <a:t>…</a:t>
            </a:r>
            <a:endParaRPr lang="es-ES_tradnl" dirty="0"/>
          </a:p>
          <a:p>
            <a:pPr marL="0" indent="0">
              <a:lnSpc>
                <a:spcPct val="200000"/>
              </a:lnSpc>
              <a:buNone/>
            </a:pPr>
            <a:r>
              <a:rPr lang="en-GB" dirty="0" smtClean="0"/>
              <a:t>	</a:t>
            </a:r>
            <a:endParaRPr lang="en-GB" dirty="0"/>
          </a:p>
        </p:txBody>
      </p:sp>
      <p:pic>
        <p:nvPicPr>
          <p:cNvPr id="5" name="~PP144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6" name="Picture 5" descr="magnifying-gl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19" y="179345"/>
            <a:ext cx="1529069" cy="1531149"/>
          </a:xfrm>
          <a:prstGeom prst="rect">
            <a:avLst/>
          </a:prstGeom>
        </p:spPr>
      </p:pic>
      <p:pic>
        <p:nvPicPr>
          <p:cNvPr id="7" name="Picture 6" descr="library-pictogr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3" y="2414946"/>
            <a:ext cx="668800" cy="668800"/>
          </a:xfrm>
          <a:prstGeom prst="rect">
            <a:avLst/>
          </a:prstGeom>
        </p:spPr>
      </p:pic>
      <p:pic>
        <p:nvPicPr>
          <p:cNvPr id="8" name="Picture 7" descr="ktchen_knives_cook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1" y="3362599"/>
            <a:ext cx="907754" cy="5140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2751" y="1849030"/>
            <a:ext cx="5076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 smtClean="0">
                <a:latin typeface="Open Sans Regular"/>
                <a:cs typeface="Open Sans Regular"/>
              </a:rPr>
              <a:t>The</a:t>
            </a:r>
            <a:r>
              <a:rPr lang="es-ES" sz="2000" b="1" dirty="0" smtClean="0">
                <a:latin typeface="Open Sans Regular"/>
                <a:cs typeface="Open Sans Regular"/>
              </a:rPr>
              <a:t> </a:t>
            </a:r>
            <a:r>
              <a:rPr lang="es-ES" sz="2000" b="1" dirty="0" err="1" smtClean="0">
                <a:latin typeface="Open Sans Regular"/>
                <a:cs typeface="Open Sans Regular"/>
              </a:rPr>
              <a:t>task</a:t>
            </a:r>
            <a:r>
              <a:rPr lang="es-ES" sz="2000" b="1" dirty="0" smtClean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is</a:t>
            </a:r>
            <a:r>
              <a:rPr lang="es-ES" sz="2000" b="1" dirty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the</a:t>
            </a:r>
            <a:r>
              <a:rPr lang="es-ES" sz="2000" b="1" dirty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unit</a:t>
            </a:r>
            <a:r>
              <a:rPr lang="es-ES" sz="2000" b="1" dirty="0">
                <a:latin typeface="Open Sans Regular"/>
                <a:cs typeface="Open Sans Regular"/>
              </a:rPr>
              <a:t> of (</a:t>
            </a:r>
            <a:r>
              <a:rPr lang="es-ES" sz="2000" b="1" dirty="0" err="1">
                <a:latin typeface="Open Sans Regular"/>
                <a:cs typeface="Open Sans Regular"/>
              </a:rPr>
              <a:t>needs</a:t>
            </a:r>
            <a:r>
              <a:rPr lang="es-ES" sz="2000" b="1" dirty="0">
                <a:latin typeface="Open Sans Regular"/>
                <a:cs typeface="Open Sans Regular"/>
              </a:rPr>
              <a:t>) </a:t>
            </a:r>
            <a:r>
              <a:rPr lang="es-ES" sz="2000" b="1" dirty="0" err="1">
                <a:latin typeface="Open Sans Regular"/>
                <a:cs typeface="Open Sans Regular"/>
              </a:rPr>
              <a:t>analysis</a:t>
            </a:r>
            <a:endParaRPr lang="en-US" sz="2000" b="1" dirty="0">
              <a:latin typeface="Open Sans Regular"/>
              <a:cs typeface="Open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07888288"/>
      </p:ext>
    </p:extLst>
  </p:cSld>
  <p:clrMapOvr>
    <a:masterClrMapping/>
  </p:clrMapOvr>
  <p:transition xmlns:p14="http://schemas.microsoft.com/office/powerpoint/2010/main" advTm="1596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2750" y="327804"/>
            <a:ext cx="7166042" cy="1173193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= </a:t>
            </a:r>
            <a:br>
              <a:rPr lang="es-ES" dirty="0" smtClean="0"/>
            </a:b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2750" y="2414946"/>
            <a:ext cx="7556313" cy="3601690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s-ES" dirty="0" smtClean="0"/>
              <a:t>  </a:t>
            </a:r>
            <a:r>
              <a:rPr lang="en-GB" dirty="0"/>
              <a:t>	</a:t>
            </a:r>
            <a:r>
              <a:rPr lang="en-GB" dirty="0" smtClean="0"/>
              <a:t>EAP</a:t>
            </a:r>
            <a:r>
              <a:rPr lang="en-GB" dirty="0" smtClean="0"/>
              <a:t>: e.g., locating a journal in a university library</a:t>
            </a:r>
            <a:r>
              <a:rPr lang="en-GB" dirty="0"/>
              <a:t> </a:t>
            </a:r>
            <a:r>
              <a:rPr lang="mr-IN" dirty="0" smtClean="0"/>
              <a:t>…</a:t>
            </a:r>
            <a:r>
              <a:rPr lang="es-ES_tradnl" dirty="0" smtClean="0"/>
              <a:t> </a:t>
            </a:r>
            <a:endParaRPr lang="en-GB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en-GB" dirty="0" smtClean="0"/>
              <a:t>	Vocational training: e.g., in a restaurant kitchen</a:t>
            </a:r>
            <a:r>
              <a:rPr lang="mr-IN" dirty="0" smtClean="0"/>
              <a:t>…</a:t>
            </a:r>
            <a:endParaRPr lang="es-ES_tradnl" dirty="0"/>
          </a:p>
          <a:p>
            <a:pPr marL="0" indent="0">
              <a:lnSpc>
                <a:spcPct val="200000"/>
              </a:lnSpc>
              <a:buNone/>
            </a:pPr>
            <a:r>
              <a:rPr lang="en-GB" dirty="0" smtClean="0"/>
              <a:t>	Occupational purposes: e.g., the tourist industry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dirty="0" smtClean="0"/>
              <a:t>	</a:t>
            </a:r>
            <a:endParaRPr lang="en-GB" dirty="0"/>
          </a:p>
        </p:txBody>
      </p:sp>
      <p:pic>
        <p:nvPicPr>
          <p:cNvPr id="5" name="~PP144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6" name="Picture 5" descr="magnifying-gl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19" y="179345"/>
            <a:ext cx="1529069" cy="1531149"/>
          </a:xfrm>
          <a:prstGeom prst="rect">
            <a:avLst/>
          </a:prstGeom>
        </p:spPr>
      </p:pic>
      <p:pic>
        <p:nvPicPr>
          <p:cNvPr id="7" name="Picture 6" descr="library-pictogr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3" y="2414946"/>
            <a:ext cx="668800" cy="668800"/>
          </a:xfrm>
          <a:prstGeom prst="rect">
            <a:avLst/>
          </a:prstGeom>
        </p:spPr>
      </p:pic>
      <p:pic>
        <p:nvPicPr>
          <p:cNvPr id="8" name="Picture 7" descr="ktchen_knives_cook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1" y="3362599"/>
            <a:ext cx="907754" cy="514016"/>
          </a:xfrm>
          <a:prstGeom prst="rect">
            <a:avLst/>
          </a:prstGeom>
        </p:spPr>
      </p:pic>
      <p:pic>
        <p:nvPicPr>
          <p:cNvPr id="9" name="Picture 8" descr="hotel-colou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3" y="4144943"/>
            <a:ext cx="720999" cy="684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2751" y="1849030"/>
            <a:ext cx="5076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 smtClean="0">
                <a:latin typeface="Open Sans Regular"/>
                <a:cs typeface="Open Sans Regular"/>
              </a:rPr>
              <a:t>The</a:t>
            </a:r>
            <a:r>
              <a:rPr lang="es-ES" sz="2000" b="1" dirty="0" smtClean="0">
                <a:latin typeface="Open Sans Regular"/>
                <a:cs typeface="Open Sans Regular"/>
              </a:rPr>
              <a:t> </a:t>
            </a:r>
            <a:r>
              <a:rPr lang="es-ES" sz="2000" b="1" dirty="0" err="1" smtClean="0">
                <a:latin typeface="Open Sans Regular"/>
                <a:cs typeface="Open Sans Regular"/>
              </a:rPr>
              <a:t>task</a:t>
            </a:r>
            <a:r>
              <a:rPr lang="es-ES" sz="2000" b="1" dirty="0" smtClean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is</a:t>
            </a:r>
            <a:r>
              <a:rPr lang="es-ES" sz="2000" b="1" dirty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the</a:t>
            </a:r>
            <a:r>
              <a:rPr lang="es-ES" sz="2000" b="1" dirty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unit</a:t>
            </a:r>
            <a:r>
              <a:rPr lang="es-ES" sz="2000" b="1" dirty="0">
                <a:latin typeface="Open Sans Regular"/>
                <a:cs typeface="Open Sans Regular"/>
              </a:rPr>
              <a:t> of (</a:t>
            </a:r>
            <a:r>
              <a:rPr lang="es-ES" sz="2000" b="1" dirty="0" err="1">
                <a:latin typeface="Open Sans Regular"/>
                <a:cs typeface="Open Sans Regular"/>
              </a:rPr>
              <a:t>needs</a:t>
            </a:r>
            <a:r>
              <a:rPr lang="es-ES" sz="2000" b="1" dirty="0">
                <a:latin typeface="Open Sans Regular"/>
                <a:cs typeface="Open Sans Regular"/>
              </a:rPr>
              <a:t>) </a:t>
            </a:r>
            <a:r>
              <a:rPr lang="es-ES" sz="2000" b="1" dirty="0" err="1">
                <a:latin typeface="Open Sans Regular"/>
                <a:cs typeface="Open Sans Regular"/>
              </a:rPr>
              <a:t>analysis</a:t>
            </a:r>
            <a:endParaRPr lang="en-US" sz="2000" b="1" dirty="0">
              <a:latin typeface="Open Sans Regular"/>
              <a:cs typeface="Open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07888288"/>
      </p:ext>
    </p:extLst>
  </p:cSld>
  <p:clrMapOvr>
    <a:masterClrMapping/>
  </p:clrMapOvr>
  <p:transition xmlns:p14="http://schemas.microsoft.com/office/powerpoint/2010/main" advTm="1596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2750" y="327804"/>
            <a:ext cx="7166042" cy="1173193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= </a:t>
            </a:r>
            <a:br>
              <a:rPr lang="es-ES" dirty="0" smtClean="0"/>
            </a:b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2750" y="2414946"/>
            <a:ext cx="7556313" cy="360169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s-ES" dirty="0" smtClean="0"/>
              <a:t>  </a:t>
            </a:r>
            <a:r>
              <a:rPr lang="en-GB" dirty="0"/>
              <a:t>	</a:t>
            </a:r>
            <a:r>
              <a:rPr lang="en-GB" dirty="0" smtClean="0"/>
              <a:t>EAP</a:t>
            </a:r>
            <a:r>
              <a:rPr lang="en-GB" dirty="0" smtClean="0"/>
              <a:t>: e.g., locating a journal in a university library</a:t>
            </a:r>
            <a:r>
              <a:rPr lang="en-GB" dirty="0"/>
              <a:t> </a:t>
            </a:r>
            <a:r>
              <a:rPr lang="mr-IN" dirty="0" smtClean="0"/>
              <a:t>…</a:t>
            </a:r>
            <a:r>
              <a:rPr lang="es-ES_tradnl" dirty="0" smtClean="0"/>
              <a:t> </a:t>
            </a:r>
            <a:endParaRPr lang="en-GB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en-GB" dirty="0" smtClean="0"/>
              <a:t>	Vocational training: e.g., in a restaurant kitchen</a:t>
            </a:r>
            <a:r>
              <a:rPr lang="mr-IN" dirty="0" smtClean="0"/>
              <a:t>…</a:t>
            </a:r>
            <a:endParaRPr lang="es-ES_tradnl" dirty="0"/>
          </a:p>
          <a:p>
            <a:pPr marL="0" indent="0">
              <a:lnSpc>
                <a:spcPct val="200000"/>
              </a:lnSpc>
              <a:buNone/>
            </a:pPr>
            <a:r>
              <a:rPr lang="en-GB" dirty="0" smtClean="0"/>
              <a:t>	Occupational purposes: e.g., the tourist industry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dirty="0" smtClean="0"/>
              <a:t>	Extended stays overseas, </a:t>
            </a:r>
            <a:r>
              <a:rPr lang="en-GB" dirty="0" smtClean="0"/>
              <a:t>tasks involving “</a:t>
            </a:r>
            <a:r>
              <a:rPr lang="en-GB" dirty="0" smtClean="0"/>
              <a:t>social survival” </a:t>
            </a:r>
            <a:endParaRPr lang="en-GB" dirty="0"/>
          </a:p>
        </p:txBody>
      </p:sp>
      <p:pic>
        <p:nvPicPr>
          <p:cNvPr id="5" name="~PP144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6" name="Picture 5" descr="magnifying-gl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19" y="179345"/>
            <a:ext cx="1529069" cy="1531149"/>
          </a:xfrm>
          <a:prstGeom prst="rect">
            <a:avLst/>
          </a:prstGeom>
        </p:spPr>
      </p:pic>
      <p:pic>
        <p:nvPicPr>
          <p:cNvPr id="7" name="Picture 6" descr="library-pictogr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3" y="2414946"/>
            <a:ext cx="668800" cy="668800"/>
          </a:xfrm>
          <a:prstGeom prst="rect">
            <a:avLst/>
          </a:prstGeom>
        </p:spPr>
      </p:pic>
      <p:pic>
        <p:nvPicPr>
          <p:cNvPr id="8" name="Picture 7" descr="ktchen_knives_cook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1" y="3362599"/>
            <a:ext cx="907754" cy="514016"/>
          </a:xfrm>
          <a:prstGeom prst="rect">
            <a:avLst/>
          </a:prstGeom>
        </p:spPr>
      </p:pic>
      <p:pic>
        <p:nvPicPr>
          <p:cNvPr id="9" name="Picture 8" descr="hotel-colou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3" y="4144943"/>
            <a:ext cx="720999" cy="684950"/>
          </a:xfrm>
          <a:prstGeom prst="rect">
            <a:avLst/>
          </a:prstGeom>
        </p:spPr>
      </p:pic>
      <p:pic>
        <p:nvPicPr>
          <p:cNvPr id="10" name="Picture 9" descr="map_direction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4" y="4964096"/>
            <a:ext cx="742812" cy="7428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2751" y="1849030"/>
            <a:ext cx="5076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 smtClean="0">
                <a:latin typeface="Open Sans Regular"/>
                <a:cs typeface="Open Sans Regular"/>
              </a:rPr>
              <a:t>The</a:t>
            </a:r>
            <a:r>
              <a:rPr lang="es-ES" sz="2000" b="1" dirty="0" smtClean="0">
                <a:latin typeface="Open Sans Regular"/>
                <a:cs typeface="Open Sans Regular"/>
              </a:rPr>
              <a:t> </a:t>
            </a:r>
            <a:r>
              <a:rPr lang="es-ES" sz="2000" b="1" dirty="0" err="1" smtClean="0">
                <a:latin typeface="Open Sans Regular"/>
                <a:cs typeface="Open Sans Regular"/>
              </a:rPr>
              <a:t>task</a:t>
            </a:r>
            <a:r>
              <a:rPr lang="es-ES" sz="2000" b="1" dirty="0" smtClean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is</a:t>
            </a:r>
            <a:r>
              <a:rPr lang="es-ES" sz="2000" b="1" dirty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the</a:t>
            </a:r>
            <a:r>
              <a:rPr lang="es-ES" sz="2000" b="1" dirty="0">
                <a:latin typeface="Open Sans Regular"/>
                <a:cs typeface="Open Sans Regular"/>
              </a:rPr>
              <a:t> </a:t>
            </a:r>
            <a:r>
              <a:rPr lang="es-ES" sz="2000" b="1" dirty="0" err="1">
                <a:latin typeface="Open Sans Regular"/>
                <a:cs typeface="Open Sans Regular"/>
              </a:rPr>
              <a:t>unit</a:t>
            </a:r>
            <a:r>
              <a:rPr lang="es-ES" sz="2000" b="1" dirty="0">
                <a:latin typeface="Open Sans Regular"/>
                <a:cs typeface="Open Sans Regular"/>
              </a:rPr>
              <a:t> of (</a:t>
            </a:r>
            <a:r>
              <a:rPr lang="es-ES" sz="2000" b="1" dirty="0" err="1">
                <a:latin typeface="Open Sans Regular"/>
                <a:cs typeface="Open Sans Regular"/>
              </a:rPr>
              <a:t>needs</a:t>
            </a:r>
            <a:r>
              <a:rPr lang="es-ES" sz="2000" b="1" dirty="0">
                <a:latin typeface="Open Sans Regular"/>
                <a:cs typeface="Open Sans Regular"/>
              </a:rPr>
              <a:t>) </a:t>
            </a:r>
            <a:r>
              <a:rPr lang="es-ES" sz="2000" b="1" dirty="0" err="1">
                <a:latin typeface="Open Sans Regular"/>
                <a:cs typeface="Open Sans Regular"/>
              </a:rPr>
              <a:t>analysis</a:t>
            </a:r>
            <a:endParaRPr lang="en-US" sz="2000" b="1" dirty="0">
              <a:latin typeface="Open Sans Regular"/>
              <a:cs typeface="Open Sans Regular"/>
            </a:endParaRPr>
          </a:p>
        </p:txBody>
      </p:sp>
    </p:spTree>
  </p:cSld>
  <p:clrMapOvr>
    <a:masterClrMapping/>
  </p:clrMapOvr>
  <p:transition xmlns:p14="http://schemas.microsoft.com/office/powerpoint/2010/main" advTm="1596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ex-guillaume-769172-unsplash.jpg"/>
          <p:cNvPicPr>
            <a:picLocks noChangeAspect="1"/>
          </p:cNvPicPr>
          <p:nvPr/>
        </p:nvPicPr>
        <p:blipFill>
          <a:blip r:embed="rId4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955641"/>
            <a:ext cx="7177162" cy="1116106"/>
          </a:xfrm>
        </p:spPr>
        <p:txBody>
          <a:bodyPr/>
          <a:lstStyle/>
          <a:p>
            <a:r>
              <a:rPr lang="es-ES" dirty="0" err="1" smtClean="0"/>
              <a:t>Means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err="1" smtClean="0">
                <a:solidFill>
                  <a:schemeClr val="bg1"/>
                </a:solidFill>
              </a:rPr>
              <a:t>Situational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</a:rPr>
              <a:t>factors</a:t>
            </a:r>
            <a:r>
              <a:rPr lang="es-ES" sz="2400" dirty="0" smtClean="0">
                <a:solidFill>
                  <a:schemeClr val="bg1"/>
                </a:solidFill>
              </a:rPr>
              <a:t>: social, cultural, </a:t>
            </a:r>
            <a:r>
              <a:rPr lang="es-ES" sz="2400" dirty="0" err="1" smtClean="0">
                <a:solidFill>
                  <a:schemeClr val="bg1"/>
                </a:solidFill>
              </a:rPr>
              <a:t>logistical</a:t>
            </a:r>
            <a:r>
              <a:rPr lang="es-ES" sz="2400" dirty="0" smtClean="0">
                <a:solidFill>
                  <a:schemeClr val="bg1"/>
                </a:solidFill>
              </a:rPr>
              <a:t>, </a:t>
            </a:r>
            <a:r>
              <a:rPr lang="es-ES" sz="2400" dirty="0" err="1" smtClean="0">
                <a:solidFill>
                  <a:schemeClr val="bg1"/>
                </a:solidFill>
              </a:rPr>
              <a:t>methodological</a:t>
            </a:r>
            <a:r>
              <a:rPr lang="es-ES" sz="24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Social &amp; cultural </a:t>
            </a:r>
            <a:r>
              <a:rPr lang="es-ES" sz="2400" dirty="0" err="1" smtClean="0">
                <a:solidFill>
                  <a:schemeClr val="bg1"/>
                </a:solidFill>
              </a:rPr>
              <a:t>factors</a:t>
            </a:r>
            <a:r>
              <a:rPr lang="es-ES" sz="2400" dirty="0" smtClean="0">
                <a:solidFill>
                  <a:schemeClr val="bg1"/>
                </a:solidFill>
              </a:rPr>
              <a:t>: status, </a:t>
            </a:r>
            <a:r>
              <a:rPr lang="es-ES" sz="2400" dirty="0" err="1" smtClean="0">
                <a:solidFill>
                  <a:schemeClr val="bg1"/>
                </a:solidFill>
              </a:rPr>
              <a:t>age</a:t>
            </a:r>
            <a:r>
              <a:rPr lang="es-ES" sz="2400" dirty="0" smtClean="0">
                <a:solidFill>
                  <a:schemeClr val="bg1"/>
                </a:solidFill>
              </a:rPr>
              <a:t>, </a:t>
            </a:r>
            <a:r>
              <a:rPr lang="es-ES" sz="2400" dirty="0" err="1" smtClean="0">
                <a:solidFill>
                  <a:schemeClr val="bg1"/>
                </a:solidFill>
              </a:rPr>
              <a:t>educational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</a:rPr>
              <a:t>expectations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" sz="2400" dirty="0" err="1" smtClean="0">
                <a:solidFill>
                  <a:schemeClr val="bg1"/>
                </a:solidFill>
              </a:rPr>
              <a:t>Logistical</a:t>
            </a:r>
            <a:r>
              <a:rPr lang="es-ES" sz="2400" dirty="0" smtClean="0">
                <a:solidFill>
                  <a:schemeClr val="bg1"/>
                </a:solidFill>
              </a:rPr>
              <a:t>: </a:t>
            </a:r>
            <a:r>
              <a:rPr lang="es-ES" sz="2400" dirty="0" err="1" smtClean="0">
                <a:solidFill>
                  <a:schemeClr val="bg1"/>
                </a:solidFill>
              </a:rPr>
              <a:t>money</a:t>
            </a:r>
            <a:r>
              <a:rPr lang="es-ES" sz="2400" dirty="0" smtClean="0">
                <a:solidFill>
                  <a:schemeClr val="bg1"/>
                </a:solidFill>
              </a:rPr>
              <a:t>, time, </a:t>
            </a:r>
            <a:r>
              <a:rPr lang="es-ES" sz="2400" dirty="0" err="1" smtClean="0">
                <a:solidFill>
                  <a:schemeClr val="bg1"/>
                </a:solidFill>
              </a:rPr>
              <a:t>classroom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</a:rPr>
              <a:t>resources</a:t>
            </a:r>
            <a:r>
              <a:rPr lang="es-ES" sz="2400" dirty="0" smtClean="0">
                <a:solidFill>
                  <a:schemeClr val="bg1"/>
                </a:solidFill>
              </a:rPr>
              <a:t>, human </a:t>
            </a:r>
            <a:r>
              <a:rPr lang="es-ES" sz="2400" dirty="0" err="1" smtClean="0">
                <a:solidFill>
                  <a:schemeClr val="bg1"/>
                </a:solidFill>
              </a:rPr>
              <a:t>resources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" sz="2400" dirty="0" err="1" smtClean="0">
                <a:solidFill>
                  <a:schemeClr val="bg1"/>
                </a:solidFill>
              </a:rPr>
              <a:t>Methodological</a:t>
            </a:r>
            <a:r>
              <a:rPr lang="es-ES" sz="2400" dirty="0" smtClean="0">
                <a:solidFill>
                  <a:schemeClr val="bg1"/>
                </a:solidFill>
              </a:rPr>
              <a:t>: </a:t>
            </a:r>
            <a:r>
              <a:rPr lang="es-ES" sz="2400" dirty="0" err="1" smtClean="0">
                <a:solidFill>
                  <a:schemeClr val="bg1"/>
                </a:solidFill>
              </a:rPr>
              <a:t>teacher</a:t>
            </a:r>
            <a:r>
              <a:rPr lang="es-ES" sz="2400" dirty="0" smtClean="0">
                <a:solidFill>
                  <a:schemeClr val="bg1"/>
                </a:solidFill>
              </a:rPr>
              <a:t> / </a:t>
            </a:r>
            <a:r>
              <a:rPr lang="es-ES" sz="2400" dirty="0" err="1" smtClean="0">
                <a:solidFill>
                  <a:schemeClr val="bg1"/>
                </a:solidFill>
              </a:rPr>
              <a:t>student</a:t>
            </a:r>
            <a:r>
              <a:rPr lang="es-ES" sz="2400" dirty="0" smtClean="0">
                <a:solidFill>
                  <a:schemeClr val="bg1"/>
                </a:solidFill>
              </a:rPr>
              <a:t> roles, </a:t>
            </a:r>
            <a:r>
              <a:rPr lang="es-ES" sz="2400" dirty="0" err="1" smtClean="0">
                <a:solidFill>
                  <a:schemeClr val="bg1"/>
                </a:solidFill>
              </a:rPr>
              <a:t>group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</a:rPr>
              <a:t>work</a:t>
            </a:r>
            <a:r>
              <a:rPr lang="es-ES" sz="2400" dirty="0" smtClean="0">
                <a:solidFill>
                  <a:schemeClr val="bg1"/>
                </a:solidFill>
              </a:rPr>
              <a:t>, …        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6" name="~PP161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983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18317" cy="723604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/>
              <a:t>:</a:t>
            </a:r>
            <a:r>
              <a:rPr lang="es-ES" dirty="0" smtClean="0"/>
              <a:t> </a:t>
            </a:r>
            <a:r>
              <a:rPr lang="es-ES" dirty="0" smtClean="0"/>
              <a:t>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pic>
        <p:nvPicPr>
          <p:cNvPr id="5" name="~PP276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750"/>
      </p:ext>
    </p:extLst>
  </p:cSld>
  <p:clrMapOvr>
    <a:masterClrMapping/>
  </p:clrMapOvr>
  <p:transition xmlns:p14="http://schemas.microsoft.com/office/powerpoint/2010/main" advTm="2345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18317" cy="723604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/>
              <a:t>:</a:t>
            </a:r>
            <a:r>
              <a:rPr lang="es-ES" dirty="0" smtClean="0"/>
              <a:t> </a:t>
            </a:r>
            <a:r>
              <a:rPr lang="es-ES" dirty="0" smtClean="0"/>
              <a:t>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80226"/>
            <a:ext cx="7556313" cy="5106838"/>
          </a:xfrm>
        </p:spPr>
        <p:txBody>
          <a:bodyPr>
            <a:normAutofit/>
          </a:bodyPr>
          <a:lstStyle/>
          <a:p>
            <a:r>
              <a:rPr lang="en-US" dirty="0" smtClean="0"/>
              <a:t>Data </a:t>
            </a:r>
            <a:r>
              <a:rPr lang="en-US" dirty="0" smtClean="0"/>
              <a:t>from multiple sources using multiple methods. </a:t>
            </a:r>
            <a:r>
              <a:rPr lang="en-US" i="1" dirty="0" smtClean="0"/>
              <a:t>Triangulation </a:t>
            </a:r>
            <a:r>
              <a:rPr lang="en-US" dirty="0" smtClean="0"/>
              <a:t>of data from 2+ sources &amp; 2+ methods </a:t>
            </a:r>
            <a:endParaRPr lang="en-GB" sz="1300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~PP276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750"/>
      </p:ext>
    </p:extLst>
  </p:cSld>
  <p:clrMapOvr>
    <a:masterClrMapping/>
  </p:clrMapOvr>
  <p:transition xmlns:p14="http://schemas.microsoft.com/office/powerpoint/2010/main" advTm="2345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3517" y="217182"/>
            <a:ext cx="7572120" cy="533823"/>
          </a:xfrm>
        </p:spPr>
        <p:txBody>
          <a:bodyPr/>
          <a:lstStyle/>
          <a:p>
            <a:r>
              <a:rPr lang="es-ES" dirty="0" err="1" smtClean="0"/>
              <a:t>Prequel</a:t>
            </a:r>
            <a:r>
              <a:rPr lang="es-ES" dirty="0" smtClean="0"/>
              <a:t>: Long </a:t>
            </a:r>
            <a:r>
              <a:rPr lang="es-ES" dirty="0" err="1" smtClean="0"/>
              <a:t>Rejects</a:t>
            </a:r>
            <a:r>
              <a:rPr lang="es-ES" dirty="0" smtClean="0"/>
              <a:t> </a:t>
            </a:r>
            <a:r>
              <a:rPr lang="es-ES" dirty="0" err="1" smtClean="0"/>
              <a:t>Hybrid</a:t>
            </a:r>
            <a:r>
              <a:rPr lang="es-ES" dirty="0" smtClean="0"/>
              <a:t> TBLT Syllabus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3517" y="1578634"/>
            <a:ext cx="8790317" cy="5080958"/>
          </a:xfrm>
        </p:spPr>
        <p:txBody>
          <a:bodyPr>
            <a:normAutofit/>
          </a:bodyPr>
          <a:lstStyle/>
          <a:p>
            <a:r>
              <a:rPr lang="en-GB" dirty="0" smtClean="0"/>
              <a:t>Rod Ellis (2009): TBLT and TSLT can be reconciled: task-based teaching can be used alongside form-focused approaches  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~PP228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5758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18317" cy="723604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/>
              <a:t>:</a:t>
            </a:r>
            <a:r>
              <a:rPr lang="es-ES" dirty="0" smtClean="0"/>
              <a:t> </a:t>
            </a:r>
            <a:r>
              <a:rPr lang="es-ES" dirty="0" smtClean="0"/>
              <a:t>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80226"/>
            <a:ext cx="7556313" cy="5106838"/>
          </a:xfrm>
        </p:spPr>
        <p:txBody>
          <a:bodyPr>
            <a:normAutofit/>
          </a:bodyPr>
          <a:lstStyle/>
          <a:p>
            <a:r>
              <a:rPr lang="en-US" dirty="0" smtClean="0"/>
              <a:t>Data </a:t>
            </a:r>
            <a:r>
              <a:rPr lang="en-US" dirty="0" smtClean="0"/>
              <a:t>from multiple sources using multiple methods. </a:t>
            </a:r>
            <a:r>
              <a:rPr lang="en-US" i="1" dirty="0" smtClean="0"/>
              <a:t>Triangulation </a:t>
            </a:r>
            <a:r>
              <a:rPr lang="en-US" dirty="0" smtClean="0"/>
              <a:t>of data from 2+ sources &amp; 2+ methods </a:t>
            </a:r>
            <a:endParaRPr lang="en-GB" sz="1300" dirty="0" smtClean="0"/>
          </a:p>
          <a:p>
            <a:r>
              <a:rPr lang="en-US" dirty="0" smtClean="0"/>
              <a:t>Published and unpublished literature, learners, applied linguists, domain experts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~PP276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750"/>
      </p:ext>
    </p:extLst>
  </p:cSld>
  <p:clrMapOvr>
    <a:masterClrMapping/>
  </p:clrMapOvr>
  <p:transition xmlns:p14="http://schemas.microsoft.com/office/powerpoint/2010/main" advTm="2345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18317" cy="723604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/>
              <a:t>:</a:t>
            </a:r>
            <a:r>
              <a:rPr lang="es-ES" dirty="0" smtClean="0"/>
              <a:t> </a:t>
            </a:r>
            <a:r>
              <a:rPr lang="es-ES" dirty="0" smtClean="0"/>
              <a:t>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80226"/>
            <a:ext cx="7556313" cy="5106838"/>
          </a:xfrm>
        </p:spPr>
        <p:txBody>
          <a:bodyPr>
            <a:normAutofit/>
          </a:bodyPr>
          <a:lstStyle/>
          <a:p>
            <a:r>
              <a:rPr lang="en-US" dirty="0" smtClean="0"/>
              <a:t>Data </a:t>
            </a:r>
            <a:r>
              <a:rPr lang="en-US" dirty="0" smtClean="0"/>
              <a:t>from multiple sources using multiple methods. </a:t>
            </a:r>
            <a:r>
              <a:rPr lang="en-US" i="1" dirty="0" smtClean="0"/>
              <a:t>Triangulation </a:t>
            </a:r>
            <a:r>
              <a:rPr lang="en-US" dirty="0" smtClean="0"/>
              <a:t>of data from 2+ sources &amp; 2+ methods </a:t>
            </a:r>
            <a:endParaRPr lang="en-GB" sz="1300" dirty="0" smtClean="0"/>
          </a:p>
          <a:p>
            <a:r>
              <a:rPr lang="en-US" dirty="0" smtClean="0"/>
              <a:t>Published and unpublished literature, learners, applied linguists, domain experts </a:t>
            </a:r>
          </a:p>
          <a:p>
            <a:r>
              <a:rPr lang="en-US" dirty="0" smtClean="0"/>
              <a:t> </a:t>
            </a:r>
            <a:r>
              <a:rPr lang="en-US" sz="800" dirty="0" smtClean="0"/>
              <a:t> </a:t>
            </a:r>
            <a:r>
              <a:rPr lang="en-US" dirty="0" smtClean="0"/>
              <a:t>Qualitative &amp; quantitative methods: expert and non-expert intuitions, interviews, questionnaire surveys, language audits, observation, journals and logs, language </a:t>
            </a:r>
            <a:r>
              <a:rPr lang="en-US" dirty="0" err="1" smtClean="0"/>
              <a:t>proﬁciency</a:t>
            </a:r>
            <a:r>
              <a:rPr lang="en-US" dirty="0" smtClean="0"/>
              <a:t> and competency measures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~PP276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750"/>
      </p:ext>
    </p:extLst>
  </p:cSld>
  <p:clrMapOvr>
    <a:masterClrMapping/>
  </p:clrMapOvr>
  <p:transition xmlns:p14="http://schemas.microsoft.com/office/powerpoint/2010/main" advTm="2345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18317" cy="723604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/>
              <a:t>:</a:t>
            </a:r>
            <a:r>
              <a:rPr lang="es-ES" dirty="0" smtClean="0"/>
              <a:t> </a:t>
            </a:r>
            <a:r>
              <a:rPr lang="es-ES" dirty="0" smtClean="0"/>
              <a:t>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80226"/>
            <a:ext cx="7556313" cy="5106838"/>
          </a:xfrm>
        </p:spPr>
        <p:txBody>
          <a:bodyPr>
            <a:normAutofit/>
          </a:bodyPr>
          <a:lstStyle/>
          <a:p>
            <a:r>
              <a:rPr lang="en-US" dirty="0" smtClean="0"/>
              <a:t>Data </a:t>
            </a:r>
            <a:r>
              <a:rPr lang="en-US" dirty="0" smtClean="0"/>
              <a:t>from multiple sources using multiple methods. </a:t>
            </a:r>
            <a:r>
              <a:rPr lang="en-US" i="1" dirty="0" smtClean="0"/>
              <a:t>Triangulation </a:t>
            </a:r>
            <a:r>
              <a:rPr lang="en-US" dirty="0" smtClean="0"/>
              <a:t>of data from 2+ sources &amp; 2+ methods </a:t>
            </a:r>
            <a:endParaRPr lang="en-GB" sz="1300" dirty="0" smtClean="0"/>
          </a:p>
          <a:p>
            <a:r>
              <a:rPr lang="en-US" dirty="0" smtClean="0"/>
              <a:t>Published and unpublished literature, learners, applied linguists, domain experts </a:t>
            </a:r>
          </a:p>
          <a:p>
            <a:r>
              <a:rPr lang="en-US" dirty="0" smtClean="0"/>
              <a:t> </a:t>
            </a:r>
            <a:r>
              <a:rPr lang="en-US" sz="800" dirty="0" smtClean="0"/>
              <a:t> </a:t>
            </a:r>
            <a:r>
              <a:rPr lang="en-US" dirty="0" smtClean="0"/>
              <a:t>Qualitative &amp; quantitative methods: expert and non-expert intuitions, interviews, questionnaire surveys, language audits, observation, journals and logs, language </a:t>
            </a:r>
            <a:r>
              <a:rPr lang="en-US" dirty="0" err="1" smtClean="0"/>
              <a:t>proﬁciency</a:t>
            </a:r>
            <a:r>
              <a:rPr lang="en-US" dirty="0" smtClean="0"/>
              <a:t> and competency measures</a:t>
            </a:r>
            <a:endParaRPr lang="en-GB" dirty="0" smtClean="0"/>
          </a:p>
          <a:p>
            <a:r>
              <a:rPr lang="en-US" dirty="0" smtClean="0"/>
              <a:t>Consulting learners only is </a:t>
            </a:r>
            <a:r>
              <a:rPr lang="en-US" dirty="0" err="1" smtClean="0"/>
              <a:t>insufﬁcient</a:t>
            </a:r>
            <a:r>
              <a:rPr lang="en-US" dirty="0" smtClean="0"/>
              <a:t> – won’t give reliable inventory of tasks. </a:t>
            </a:r>
          </a:p>
          <a:p>
            <a:endParaRPr lang="en-GB" dirty="0"/>
          </a:p>
        </p:txBody>
      </p:sp>
      <p:pic>
        <p:nvPicPr>
          <p:cNvPr id="5" name="~PP276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750"/>
      </p:ext>
    </p:extLst>
  </p:cSld>
  <p:clrMapOvr>
    <a:masterClrMapping/>
  </p:clrMapOvr>
  <p:transition xmlns:p14="http://schemas.microsoft.com/office/powerpoint/2010/main" advTm="2345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18317" cy="723604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/>
              <a:t>:</a:t>
            </a:r>
            <a:r>
              <a:rPr lang="es-ES" dirty="0" smtClean="0"/>
              <a:t> </a:t>
            </a:r>
            <a:r>
              <a:rPr lang="es-ES" dirty="0" smtClean="0"/>
              <a:t>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80226"/>
            <a:ext cx="7556313" cy="5106838"/>
          </a:xfrm>
        </p:spPr>
        <p:txBody>
          <a:bodyPr>
            <a:normAutofit/>
          </a:bodyPr>
          <a:lstStyle/>
          <a:p>
            <a:r>
              <a:rPr lang="en-US" dirty="0" smtClean="0"/>
              <a:t>Data </a:t>
            </a:r>
            <a:r>
              <a:rPr lang="en-US" dirty="0" smtClean="0"/>
              <a:t>from multiple sources using multiple methods. </a:t>
            </a:r>
            <a:r>
              <a:rPr lang="en-US" i="1" dirty="0" smtClean="0"/>
              <a:t>Triangulation </a:t>
            </a:r>
            <a:r>
              <a:rPr lang="en-US" dirty="0" smtClean="0"/>
              <a:t>of data from 2+ sources &amp; 2+ methods </a:t>
            </a:r>
            <a:endParaRPr lang="en-GB" sz="1300" dirty="0" smtClean="0"/>
          </a:p>
          <a:p>
            <a:r>
              <a:rPr lang="en-US" dirty="0" smtClean="0"/>
              <a:t>Published and unpublished literature, learners, applied linguists, domain experts </a:t>
            </a:r>
          </a:p>
          <a:p>
            <a:r>
              <a:rPr lang="en-US" dirty="0" smtClean="0"/>
              <a:t> </a:t>
            </a:r>
            <a:r>
              <a:rPr lang="en-US" sz="800" dirty="0" smtClean="0"/>
              <a:t> </a:t>
            </a:r>
            <a:r>
              <a:rPr lang="en-US" dirty="0" smtClean="0"/>
              <a:t>Qualitative &amp; quantitative methods: expert and non-expert intuitions, interviews, questionnaire surveys, language audits, observation, journals and logs, language </a:t>
            </a:r>
            <a:r>
              <a:rPr lang="en-US" dirty="0" err="1" smtClean="0"/>
              <a:t>proﬁciency</a:t>
            </a:r>
            <a:r>
              <a:rPr lang="en-US" dirty="0" smtClean="0"/>
              <a:t> and competency measures</a:t>
            </a:r>
            <a:endParaRPr lang="en-GB" dirty="0" smtClean="0"/>
          </a:p>
          <a:p>
            <a:r>
              <a:rPr lang="en-US" dirty="0" smtClean="0"/>
              <a:t>Consulting learners only is </a:t>
            </a:r>
            <a:r>
              <a:rPr lang="en-US" dirty="0" err="1" smtClean="0"/>
              <a:t>insufﬁcient</a:t>
            </a:r>
            <a:r>
              <a:rPr lang="en-US" dirty="0" smtClean="0"/>
              <a:t> – won’t give reliable inventory of tasks. </a:t>
            </a:r>
          </a:p>
          <a:p>
            <a:pPr lvl="1"/>
            <a:r>
              <a:rPr lang="en-US" dirty="0" smtClean="0"/>
              <a:t>Domain experts (e.g., experienced physicians) should be consulted to access insider knowledge,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~PP276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750"/>
      </p:ext>
    </p:extLst>
  </p:cSld>
  <p:clrMapOvr>
    <a:masterClrMapping/>
  </p:clrMapOvr>
  <p:transition xmlns:p14="http://schemas.microsoft.com/office/powerpoint/2010/main" advTm="2345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18317" cy="723604"/>
          </a:xfrm>
        </p:spPr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/>
              <a:t>:</a:t>
            </a:r>
            <a:r>
              <a:rPr lang="es-ES" dirty="0" smtClean="0"/>
              <a:t> </a:t>
            </a:r>
            <a:r>
              <a:rPr lang="es-ES" dirty="0" smtClean="0"/>
              <a:t>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80226"/>
            <a:ext cx="7556313" cy="51068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 </a:t>
            </a:r>
            <a:r>
              <a:rPr lang="en-US" dirty="0" smtClean="0"/>
              <a:t>from multiple sources using multiple methods. </a:t>
            </a:r>
            <a:r>
              <a:rPr lang="en-US" i="1" dirty="0" smtClean="0"/>
              <a:t>Triangulation </a:t>
            </a:r>
            <a:r>
              <a:rPr lang="en-US" dirty="0" smtClean="0"/>
              <a:t>of data from 2+ sources &amp; 2+ methods </a:t>
            </a:r>
            <a:endParaRPr lang="en-GB" sz="1300" dirty="0" smtClean="0"/>
          </a:p>
          <a:p>
            <a:r>
              <a:rPr lang="en-US" dirty="0" smtClean="0"/>
              <a:t>Published and unpublished literature, learners, applied linguists, domain experts </a:t>
            </a:r>
          </a:p>
          <a:p>
            <a:r>
              <a:rPr lang="en-US" dirty="0" smtClean="0"/>
              <a:t> </a:t>
            </a:r>
            <a:r>
              <a:rPr lang="en-US" sz="800" dirty="0" smtClean="0"/>
              <a:t> </a:t>
            </a:r>
            <a:r>
              <a:rPr lang="en-US" dirty="0" smtClean="0"/>
              <a:t>Qualitative &amp; quantitative methods: expert and non-expert intuitions, interviews, questionnaire surveys, language audits, observation, journals and logs, language </a:t>
            </a:r>
            <a:r>
              <a:rPr lang="en-US" dirty="0" err="1" smtClean="0"/>
              <a:t>proﬁciency</a:t>
            </a:r>
            <a:r>
              <a:rPr lang="en-US" dirty="0" smtClean="0"/>
              <a:t> and competency measures</a:t>
            </a:r>
            <a:endParaRPr lang="en-GB" dirty="0" smtClean="0"/>
          </a:p>
          <a:p>
            <a:r>
              <a:rPr lang="en-US" dirty="0" smtClean="0"/>
              <a:t>Consulting learners only is </a:t>
            </a:r>
            <a:r>
              <a:rPr lang="en-US" dirty="0" err="1" smtClean="0"/>
              <a:t>insufﬁcient</a:t>
            </a:r>
            <a:r>
              <a:rPr lang="en-US" dirty="0" smtClean="0"/>
              <a:t> – won’t give reliable inventory of tasks. </a:t>
            </a:r>
          </a:p>
          <a:p>
            <a:pPr lvl="1"/>
            <a:r>
              <a:rPr lang="en-US" dirty="0" smtClean="0"/>
              <a:t>Domain experts (e.g., experienced physicians) should be consulted to access insider knowledge, </a:t>
            </a:r>
          </a:p>
          <a:p>
            <a:pPr lvl="1"/>
            <a:r>
              <a:rPr lang="en-US" dirty="0" smtClean="0"/>
              <a:t>But insiders unlikely to have accurate intuitions about the language required.  So , applied linguists and other ESP educators needed..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~PP276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345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hael-hull-12842-unsplash.jpg"/>
          <p:cNvPicPr>
            <a:picLocks noChangeAspect="1"/>
          </p:cNvPicPr>
          <p:nvPr/>
        </p:nvPicPr>
        <p:blipFill>
          <a:blip r:embed="rId4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 </a:t>
            </a:r>
            <a:endParaRPr lang="en-GB" dirty="0"/>
          </a:p>
        </p:txBody>
      </p:sp>
      <p:pic>
        <p:nvPicPr>
          <p:cNvPr id="6" name="~PP27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92512"/>
      </p:ext>
    </p:extLst>
  </p:cSld>
  <p:clrMapOvr>
    <a:masterClrMapping/>
  </p:clrMapOvr>
  <p:transition xmlns:p14="http://schemas.microsoft.com/office/powerpoint/2010/main" advTm="1816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hael-hull-12842-unsplash.jpg"/>
          <p:cNvPicPr>
            <a:picLocks noChangeAspect="1"/>
          </p:cNvPicPr>
          <p:nvPr/>
        </p:nvPicPr>
        <p:blipFill>
          <a:blip r:embed="rId4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37094"/>
            <a:ext cx="7556313" cy="4789069"/>
          </a:xfrm>
        </p:spPr>
        <p:txBody>
          <a:bodyPr/>
          <a:lstStyle/>
          <a:p>
            <a:r>
              <a:rPr lang="es-ES" dirty="0" err="1" smtClean="0"/>
              <a:t>Domain</a:t>
            </a:r>
            <a:r>
              <a:rPr lang="es-ES" dirty="0" smtClean="0"/>
              <a:t> </a:t>
            </a:r>
            <a:r>
              <a:rPr lang="es-ES" dirty="0" err="1" smtClean="0"/>
              <a:t>experts</a:t>
            </a:r>
            <a:r>
              <a:rPr lang="es-ES" dirty="0" smtClean="0"/>
              <a:t> / </a:t>
            </a:r>
            <a:r>
              <a:rPr lang="es-ES" dirty="0" err="1" smtClean="0"/>
              <a:t>insiders</a:t>
            </a:r>
            <a:r>
              <a:rPr lang="es-ES" dirty="0" smtClean="0"/>
              <a:t> + </a:t>
            </a:r>
            <a:r>
              <a:rPr lang="es-ES" dirty="0" err="1" smtClean="0"/>
              <a:t>authentc</a:t>
            </a:r>
            <a:r>
              <a:rPr lang="es-ES" dirty="0" smtClean="0"/>
              <a:t> </a:t>
            </a:r>
            <a:r>
              <a:rPr lang="es-ES" dirty="0" err="1" smtClean="0"/>
              <a:t>materials</a:t>
            </a:r>
            <a:r>
              <a:rPr lang="es-ES" dirty="0" smtClean="0"/>
              <a:t> are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best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</a:t>
            </a:r>
          </a:p>
        </p:txBody>
      </p:sp>
      <p:pic>
        <p:nvPicPr>
          <p:cNvPr id="6" name="~PP27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92512"/>
      </p:ext>
    </p:extLst>
  </p:cSld>
  <p:clrMapOvr>
    <a:masterClrMapping/>
  </p:clrMapOvr>
  <p:transition xmlns:p14="http://schemas.microsoft.com/office/powerpoint/2010/main" advTm="1816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hael-hull-12842-unsplash.jpg"/>
          <p:cNvPicPr>
            <a:picLocks noChangeAspect="1"/>
          </p:cNvPicPr>
          <p:nvPr/>
        </p:nvPicPr>
        <p:blipFill>
          <a:blip r:embed="rId4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37094"/>
            <a:ext cx="7556313" cy="4789069"/>
          </a:xfrm>
        </p:spPr>
        <p:txBody>
          <a:bodyPr/>
          <a:lstStyle/>
          <a:p>
            <a:r>
              <a:rPr lang="es-ES" dirty="0" err="1" smtClean="0"/>
              <a:t>Domain</a:t>
            </a:r>
            <a:r>
              <a:rPr lang="es-ES" dirty="0" smtClean="0"/>
              <a:t> </a:t>
            </a:r>
            <a:r>
              <a:rPr lang="es-ES" dirty="0" err="1" smtClean="0"/>
              <a:t>experts</a:t>
            </a:r>
            <a:r>
              <a:rPr lang="es-ES" dirty="0" smtClean="0"/>
              <a:t> / </a:t>
            </a:r>
            <a:r>
              <a:rPr lang="es-ES" dirty="0" err="1" smtClean="0"/>
              <a:t>insiders</a:t>
            </a:r>
            <a:r>
              <a:rPr lang="es-ES" dirty="0" smtClean="0"/>
              <a:t> + </a:t>
            </a:r>
            <a:r>
              <a:rPr lang="es-ES" dirty="0" err="1" smtClean="0"/>
              <a:t>authentc</a:t>
            </a:r>
            <a:r>
              <a:rPr lang="es-ES" dirty="0" smtClean="0"/>
              <a:t> </a:t>
            </a:r>
            <a:r>
              <a:rPr lang="es-ES" dirty="0" err="1" smtClean="0"/>
              <a:t>materials</a:t>
            </a:r>
            <a:r>
              <a:rPr lang="es-ES" dirty="0" smtClean="0"/>
              <a:t> are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best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</a:t>
            </a:r>
          </a:p>
          <a:p>
            <a:r>
              <a:rPr lang="es-ES" dirty="0" smtClean="0"/>
              <a:t>Job </a:t>
            </a:r>
            <a:r>
              <a:rPr lang="es-ES" dirty="0" err="1" smtClean="0"/>
              <a:t>descriptions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domain</a:t>
            </a:r>
            <a:r>
              <a:rPr lang="es-ES" dirty="0" smtClean="0"/>
              <a:t> </a:t>
            </a:r>
            <a:r>
              <a:rPr lang="es-ES" dirty="0" err="1" smtClean="0"/>
              <a:t>experts</a:t>
            </a:r>
            <a:r>
              <a:rPr lang="es-ES" dirty="0" smtClean="0"/>
              <a:t>  </a:t>
            </a:r>
          </a:p>
          <a:p>
            <a:pPr lvl="1"/>
            <a:r>
              <a:rPr lang="es-ES" dirty="0" smtClean="0"/>
              <a:t>U.S. </a:t>
            </a:r>
            <a:r>
              <a:rPr lang="es-ES" dirty="0" err="1" smtClean="0"/>
              <a:t>Army</a:t>
            </a:r>
            <a:r>
              <a:rPr lang="es-ES" dirty="0" smtClean="0"/>
              <a:t>: </a:t>
            </a:r>
            <a:r>
              <a:rPr lang="es-ES" dirty="0" err="1" smtClean="0"/>
              <a:t>Soldier’s</a:t>
            </a:r>
            <a:r>
              <a:rPr lang="es-ES" dirty="0" smtClean="0"/>
              <a:t> Manual of </a:t>
            </a:r>
            <a:r>
              <a:rPr lang="es-ES" dirty="0" err="1" smtClean="0"/>
              <a:t>Common</a:t>
            </a:r>
            <a:r>
              <a:rPr lang="es-ES" dirty="0" smtClean="0"/>
              <a:t> </a:t>
            </a:r>
            <a:r>
              <a:rPr lang="es-ES" dirty="0" err="1" smtClean="0"/>
              <a:t>Tasks</a:t>
            </a:r>
            <a:endParaRPr lang="es-ES" dirty="0" smtClean="0"/>
          </a:p>
          <a:p>
            <a:pPr lvl="1"/>
            <a:r>
              <a:rPr lang="es-ES" dirty="0" err="1" smtClean="0"/>
              <a:t>US</a:t>
            </a:r>
            <a:r>
              <a:rPr lang="es-ES" dirty="0" smtClean="0"/>
              <a:t> </a:t>
            </a:r>
            <a:r>
              <a:rPr lang="es-ES" dirty="0" err="1" smtClean="0"/>
              <a:t>Government</a:t>
            </a:r>
            <a:r>
              <a:rPr lang="es-ES" dirty="0" smtClean="0"/>
              <a:t>: </a:t>
            </a:r>
            <a:r>
              <a:rPr lang="es-ES" dirty="0" err="1" smtClean="0"/>
              <a:t>Dictionary</a:t>
            </a:r>
            <a:r>
              <a:rPr lang="es-ES" dirty="0" smtClean="0"/>
              <a:t> of </a:t>
            </a:r>
            <a:r>
              <a:rPr lang="es-ES" dirty="0" err="1" smtClean="0"/>
              <a:t>Occupational</a:t>
            </a:r>
            <a:r>
              <a:rPr lang="es-ES" dirty="0" smtClean="0"/>
              <a:t> </a:t>
            </a:r>
            <a:r>
              <a:rPr lang="es-ES" dirty="0" err="1" smtClean="0"/>
              <a:t>Titles</a:t>
            </a:r>
            <a:r>
              <a:rPr lang="es-ES" dirty="0" smtClean="0"/>
              <a:t>   </a:t>
            </a:r>
          </a:p>
          <a:p>
            <a:pPr lvl="1"/>
            <a:r>
              <a:rPr lang="es-ES" dirty="0" err="1" smtClean="0"/>
              <a:t>Professionals</a:t>
            </a:r>
            <a:r>
              <a:rPr lang="es-ES" dirty="0" smtClean="0"/>
              <a:t> </a:t>
            </a:r>
          </a:p>
          <a:p>
            <a:pPr lvl="1"/>
            <a:r>
              <a:rPr lang="es-ES" dirty="0" smtClean="0"/>
              <a:t>Big </a:t>
            </a:r>
            <a:r>
              <a:rPr lang="es-ES" dirty="0" err="1" smtClean="0"/>
              <a:t>companies</a:t>
            </a:r>
            <a:endParaRPr lang="es-ES" dirty="0" smtClean="0"/>
          </a:p>
        </p:txBody>
      </p:sp>
      <p:pic>
        <p:nvPicPr>
          <p:cNvPr id="6" name="~PP27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92512"/>
      </p:ext>
    </p:extLst>
  </p:cSld>
  <p:clrMapOvr>
    <a:masterClrMapping/>
  </p:clrMapOvr>
  <p:transition xmlns:p14="http://schemas.microsoft.com/office/powerpoint/2010/main" advTm="1816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hael-hull-12842-unsplash.jpg"/>
          <p:cNvPicPr>
            <a:picLocks noChangeAspect="1"/>
          </p:cNvPicPr>
          <p:nvPr/>
        </p:nvPicPr>
        <p:blipFill>
          <a:blip r:embed="rId4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37094"/>
            <a:ext cx="7556313" cy="4789069"/>
          </a:xfrm>
        </p:spPr>
        <p:txBody>
          <a:bodyPr/>
          <a:lstStyle/>
          <a:p>
            <a:r>
              <a:rPr lang="es-ES" dirty="0" err="1" smtClean="0"/>
              <a:t>Domain</a:t>
            </a:r>
            <a:r>
              <a:rPr lang="es-ES" dirty="0" smtClean="0"/>
              <a:t> </a:t>
            </a:r>
            <a:r>
              <a:rPr lang="es-ES" dirty="0" err="1" smtClean="0"/>
              <a:t>experts</a:t>
            </a:r>
            <a:r>
              <a:rPr lang="es-ES" dirty="0" smtClean="0"/>
              <a:t> / </a:t>
            </a:r>
            <a:r>
              <a:rPr lang="es-ES" dirty="0" err="1" smtClean="0"/>
              <a:t>insiders</a:t>
            </a:r>
            <a:r>
              <a:rPr lang="es-ES" dirty="0" smtClean="0"/>
              <a:t> + </a:t>
            </a:r>
            <a:r>
              <a:rPr lang="es-ES" dirty="0" err="1" smtClean="0"/>
              <a:t>authentc</a:t>
            </a:r>
            <a:r>
              <a:rPr lang="es-ES" dirty="0" smtClean="0"/>
              <a:t> </a:t>
            </a:r>
            <a:r>
              <a:rPr lang="es-ES" dirty="0" err="1" smtClean="0"/>
              <a:t>materials</a:t>
            </a:r>
            <a:r>
              <a:rPr lang="es-ES" dirty="0" smtClean="0"/>
              <a:t> are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best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</a:t>
            </a:r>
          </a:p>
          <a:p>
            <a:r>
              <a:rPr lang="es-ES" dirty="0" smtClean="0"/>
              <a:t>Job </a:t>
            </a:r>
            <a:r>
              <a:rPr lang="es-ES" dirty="0" err="1" smtClean="0"/>
              <a:t>descriptions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domain</a:t>
            </a:r>
            <a:r>
              <a:rPr lang="es-ES" dirty="0" smtClean="0"/>
              <a:t> </a:t>
            </a:r>
            <a:r>
              <a:rPr lang="es-ES" dirty="0" err="1" smtClean="0"/>
              <a:t>experts</a:t>
            </a:r>
            <a:r>
              <a:rPr lang="es-ES" dirty="0" smtClean="0"/>
              <a:t>  </a:t>
            </a:r>
          </a:p>
          <a:p>
            <a:pPr lvl="1"/>
            <a:r>
              <a:rPr lang="es-ES" dirty="0" smtClean="0"/>
              <a:t>U.S. </a:t>
            </a:r>
            <a:r>
              <a:rPr lang="es-ES" dirty="0" err="1" smtClean="0"/>
              <a:t>Army</a:t>
            </a:r>
            <a:r>
              <a:rPr lang="es-ES" dirty="0" smtClean="0"/>
              <a:t>: </a:t>
            </a:r>
            <a:r>
              <a:rPr lang="es-ES" dirty="0" err="1" smtClean="0"/>
              <a:t>Soldier’s</a:t>
            </a:r>
            <a:r>
              <a:rPr lang="es-ES" dirty="0" smtClean="0"/>
              <a:t> Manual of </a:t>
            </a:r>
            <a:r>
              <a:rPr lang="es-ES" dirty="0" err="1" smtClean="0"/>
              <a:t>Common</a:t>
            </a:r>
            <a:r>
              <a:rPr lang="es-ES" dirty="0" smtClean="0"/>
              <a:t> </a:t>
            </a:r>
            <a:r>
              <a:rPr lang="es-ES" dirty="0" err="1" smtClean="0"/>
              <a:t>Tasks</a:t>
            </a:r>
            <a:endParaRPr lang="es-ES" dirty="0" smtClean="0"/>
          </a:p>
          <a:p>
            <a:pPr lvl="1"/>
            <a:r>
              <a:rPr lang="es-ES" dirty="0" err="1" smtClean="0"/>
              <a:t>US</a:t>
            </a:r>
            <a:r>
              <a:rPr lang="es-ES" dirty="0" smtClean="0"/>
              <a:t> </a:t>
            </a:r>
            <a:r>
              <a:rPr lang="es-ES" dirty="0" err="1" smtClean="0"/>
              <a:t>Government</a:t>
            </a:r>
            <a:r>
              <a:rPr lang="es-ES" dirty="0" smtClean="0"/>
              <a:t>: </a:t>
            </a:r>
            <a:r>
              <a:rPr lang="es-ES" dirty="0" err="1" smtClean="0"/>
              <a:t>Dictionary</a:t>
            </a:r>
            <a:r>
              <a:rPr lang="es-ES" dirty="0" smtClean="0"/>
              <a:t> of </a:t>
            </a:r>
            <a:r>
              <a:rPr lang="es-ES" dirty="0" err="1" smtClean="0"/>
              <a:t>Occupational</a:t>
            </a:r>
            <a:r>
              <a:rPr lang="es-ES" dirty="0" smtClean="0"/>
              <a:t> </a:t>
            </a:r>
            <a:r>
              <a:rPr lang="es-ES" dirty="0" err="1" smtClean="0"/>
              <a:t>Titles</a:t>
            </a:r>
            <a:r>
              <a:rPr lang="es-ES" dirty="0" smtClean="0"/>
              <a:t>   </a:t>
            </a:r>
          </a:p>
          <a:p>
            <a:pPr lvl="1"/>
            <a:r>
              <a:rPr lang="es-ES" dirty="0" err="1" smtClean="0"/>
              <a:t>Professionals</a:t>
            </a:r>
            <a:r>
              <a:rPr lang="es-ES" dirty="0" smtClean="0"/>
              <a:t> </a:t>
            </a:r>
          </a:p>
          <a:p>
            <a:pPr lvl="1"/>
            <a:r>
              <a:rPr lang="es-ES" dirty="0" smtClean="0"/>
              <a:t>Big </a:t>
            </a:r>
            <a:r>
              <a:rPr lang="es-ES" dirty="0" err="1" smtClean="0"/>
              <a:t>companies</a:t>
            </a:r>
            <a:endParaRPr lang="es-ES" dirty="0" smtClean="0"/>
          </a:p>
          <a:p>
            <a:r>
              <a:rPr lang="es-ES" dirty="0" smtClean="0"/>
              <a:t> </a:t>
            </a:r>
            <a:r>
              <a:rPr lang="es-ES" dirty="0" err="1" smtClean="0"/>
              <a:t>Learners</a:t>
            </a:r>
            <a:r>
              <a:rPr lang="es-ES" dirty="0" smtClean="0"/>
              <a:t> </a:t>
            </a:r>
          </a:p>
        </p:txBody>
      </p:sp>
      <p:pic>
        <p:nvPicPr>
          <p:cNvPr id="6" name="~PP27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92512"/>
      </p:ext>
    </p:extLst>
  </p:cSld>
  <p:clrMapOvr>
    <a:masterClrMapping/>
  </p:clrMapOvr>
  <p:transition xmlns:p14="http://schemas.microsoft.com/office/powerpoint/2010/main" advTm="1816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hael-hull-12842-unsplash.jpg"/>
          <p:cNvPicPr>
            <a:picLocks noChangeAspect="1"/>
          </p:cNvPicPr>
          <p:nvPr/>
        </p:nvPicPr>
        <p:blipFill>
          <a:blip r:embed="rId4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37094"/>
            <a:ext cx="7556313" cy="4789069"/>
          </a:xfrm>
        </p:spPr>
        <p:txBody>
          <a:bodyPr/>
          <a:lstStyle/>
          <a:p>
            <a:r>
              <a:rPr lang="es-ES" dirty="0" err="1" smtClean="0"/>
              <a:t>Domain</a:t>
            </a:r>
            <a:r>
              <a:rPr lang="es-ES" dirty="0" smtClean="0"/>
              <a:t> </a:t>
            </a:r>
            <a:r>
              <a:rPr lang="es-ES" dirty="0" err="1" smtClean="0"/>
              <a:t>experts</a:t>
            </a:r>
            <a:r>
              <a:rPr lang="es-ES" dirty="0" smtClean="0"/>
              <a:t> / </a:t>
            </a:r>
            <a:r>
              <a:rPr lang="es-ES" dirty="0" err="1" smtClean="0"/>
              <a:t>insiders</a:t>
            </a:r>
            <a:r>
              <a:rPr lang="es-ES" dirty="0" smtClean="0"/>
              <a:t> + </a:t>
            </a:r>
            <a:r>
              <a:rPr lang="es-ES" dirty="0" err="1" smtClean="0"/>
              <a:t>authentc</a:t>
            </a:r>
            <a:r>
              <a:rPr lang="es-ES" dirty="0" smtClean="0"/>
              <a:t> </a:t>
            </a:r>
            <a:r>
              <a:rPr lang="es-ES" dirty="0" err="1" smtClean="0"/>
              <a:t>materials</a:t>
            </a:r>
            <a:r>
              <a:rPr lang="es-ES" dirty="0" smtClean="0"/>
              <a:t> are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best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</a:t>
            </a:r>
          </a:p>
          <a:p>
            <a:r>
              <a:rPr lang="es-ES" dirty="0" smtClean="0"/>
              <a:t>Job </a:t>
            </a:r>
            <a:r>
              <a:rPr lang="es-ES" dirty="0" err="1" smtClean="0"/>
              <a:t>descriptions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domain</a:t>
            </a:r>
            <a:r>
              <a:rPr lang="es-ES" dirty="0" smtClean="0"/>
              <a:t> </a:t>
            </a:r>
            <a:r>
              <a:rPr lang="es-ES" dirty="0" err="1" smtClean="0"/>
              <a:t>experts</a:t>
            </a:r>
            <a:r>
              <a:rPr lang="es-ES" dirty="0" smtClean="0"/>
              <a:t>  </a:t>
            </a:r>
          </a:p>
          <a:p>
            <a:pPr lvl="1"/>
            <a:r>
              <a:rPr lang="es-ES" dirty="0" smtClean="0"/>
              <a:t>U.S. </a:t>
            </a:r>
            <a:r>
              <a:rPr lang="es-ES" dirty="0" err="1" smtClean="0"/>
              <a:t>Army</a:t>
            </a:r>
            <a:r>
              <a:rPr lang="es-ES" dirty="0" smtClean="0"/>
              <a:t>: </a:t>
            </a:r>
            <a:r>
              <a:rPr lang="es-ES" dirty="0" err="1" smtClean="0"/>
              <a:t>Soldier’s</a:t>
            </a:r>
            <a:r>
              <a:rPr lang="es-ES" dirty="0" smtClean="0"/>
              <a:t> Manual of </a:t>
            </a:r>
            <a:r>
              <a:rPr lang="es-ES" dirty="0" err="1" smtClean="0"/>
              <a:t>Common</a:t>
            </a:r>
            <a:r>
              <a:rPr lang="es-ES" dirty="0" smtClean="0"/>
              <a:t> </a:t>
            </a:r>
            <a:r>
              <a:rPr lang="es-ES" dirty="0" err="1" smtClean="0"/>
              <a:t>Tasks</a:t>
            </a:r>
            <a:endParaRPr lang="es-ES" dirty="0" smtClean="0"/>
          </a:p>
          <a:p>
            <a:pPr lvl="1"/>
            <a:r>
              <a:rPr lang="es-ES" dirty="0" err="1" smtClean="0"/>
              <a:t>US</a:t>
            </a:r>
            <a:r>
              <a:rPr lang="es-ES" dirty="0" smtClean="0"/>
              <a:t> </a:t>
            </a:r>
            <a:r>
              <a:rPr lang="es-ES" dirty="0" err="1" smtClean="0"/>
              <a:t>Government</a:t>
            </a:r>
            <a:r>
              <a:rPr lang="es-ES" dirty="0" smtClean="0"/>
              <a:t>: </a:t>
            </a:r>
            <a:r>
              <a:rPr lang="es-ES" dirty="0" err="1" smtClean="0"/>
              <a:t>Dictionary</a:t>
            </a:r>
            <a:r>
              <a:rPr lang="es-ES" dirty="0" smtClean="0"/>
              <a:t> of </a:t>
            </a:r>
            <a:r>
              <a:rPr lang="es-ES" dirty="0" err="1" smtClean="0"/>
              <a:t>Occupational</a:t>
            </a:r>
            <a:r>
              <a:rPr lang="es-ES" dirty="0" smtClean="0"/>
              <a:t> </a:t>
            </a:r>
            <a:r>
              <a:rPr lang="es-ES" dirty="0" err="1" smtClean="0"/>
              <a:t>Titles</a:t>
            </a:r>
            <a:r>
              <a:rPr lang="es-ES" dirty="0" smtClean="0"/>
              <a:t>   </a:t>
            </a:r>
          </a:p>
          <a:p>
            <a:pPr lvl="1"/>
            <a:r>
              <a:rPr lang="es-ES" dirty="0" err="1" smtClean="0"/>
              <a:t>Professionals</a:t>
            </a:r>
            <a:r>
              <a:rPr lang="es-ES" dirty="0" smtClean="0"/>
              <a:t> </a:t>
            </a:r>
          </a:p>
          <a:p>
            <a:pPr lvl="1"/>
            <a:r>
              <a:rPr lang="es-ES" dirty="0" smtClean="0"/>
              <a:t>Big </a:t>
            </a:r>
            <a:r>
              <a:rPr lang="es-ES" dirty="0" err="1" smtClean="0"/>
              <a:t>companies</a:t>
            </a:r>
            <a:endParaRPr lang="es-ES" dirty="0" smtClean="0"/>
          </a:p>
          <a:p>
            <a:r>
              <a:rPr lang="es-ES" dirty="0" smtClean="0"/>
              <a:t> </a:t>
            </a:r>
            <a:r>
              <a:rPr lang="es-ES" dirty="0" err="1" smtClean="0"/>
              <a:t>Learners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Applied</a:t>
            </a:r>
            <a:r>
              <a:rPr lang="es-ES" dirty="0" smtClean="0"/>
              <a:t> </a:t>
            </a:r>
            <a:r>
              <a:rPr lang="es-ES" dirty="0" err="1" smtClean="0"/>
              <a:t>Linguists</a:t>
            </a:r>
            <a:r>
              <a:rPr lang="es-ES" dirty="0" smtClean="0"/>
              <a:t> </a:t>
            </a:r>
          </a:p>
        </p:txBody>
      </p:sp>
      <p:pic>
        <p:nvPicPr>
          <p:cNvPr id="6" name="~PP27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92512"/>
      </p:ext>
    </p:extLst>
  </p:cSld>
  <p:clrMapOvr>
    <a:masterClrMapping/>
  </p:clrMapOvr>
  <p:transition xmlns:p14="http://schemas.microsoft.com/office/powerpoint/2010/main" advTm="1816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3517" y="217182"/>
            <a:ext cx="7572120" cy="533823"/>
          </a:xfrm>
        </p:spPr>
        <p:txBody>
          <a:bodyPr/>
          <a:lstStyle/>
          <a:p>
            <a:r>
              <a:rPr lang="es-ES" dirty="0" err="1" smtClean="0"/>
              <a:t>Prequel</a:t>
            </a:r>
            <a:r>
              <a:rPr lang="es-ES" dirty="0" smtClean="0"/>
              <a:t>: Long </a:t>
            </a:r>
            <a:r>
              <a:rPr lang="es-ES" dirty="0" err="1" smtClean="0"/>
              <a:t>Rejects</a:t>
            </a:r>
            <a:r>
              <a:rPr lang="es-ES" dirty="0" smtClean="0"/>
              <a:t> </a:t>
            </a:r>
            <a:r>
              <a:rPr lang="es-ES" dirty="0" err="1" smtClean="0"/>
              <a:t>Hybrid</a:t>
            </a:r>
            <a:r>
              <a:rPr lang="es-ES" dirty="0" smtClean="0"/>
              <a:t> TBLT Syllabus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3517" y="1578634"/>
            <a:ext cx="8790317" cy="5080958"/>
          </a:xfrm>
        </p:spPr>
        <p:txBody>
          <a:bodyPr>
            <a:normAutofit/>
          </a:bodyPr>
          <a:lstStyle/>
          <a:p>
            <a:r>
              <a:rPr lang="en-GB" dirty="0" smtClean="0"/>
              <a:t>Rod Ellis (2009): TBLT and </a:t>
            </a:r>
            <a:r>
              <a:rPr lang="en-GB" dirty="0" err="1" smtClean="0"/>
              <a:t>TSLT</a:t>
            </a:r>
            <a:r>
              <a:rPr lang="en-GB" dirty="0" smtClean="0"/>
              <a:t> can be reconciled: task-based teaching can be used alongside form-focused approaches </a:t>
            </a:r>
          </a:p>
          <a:p>
            <a:r>
              <a:rPr lang="en-GB" dirty="0" err="1" smtClean="0"/>
              <a:t>Klapper</a:t>
            </a:r>
            <a:r>
              <a:rPr lang="en-GB" dirty="0" smtClean="0"/>
              <a:t> (2004): Structural syllabus + task syllabus. Forms arise from the task context; but planning needed to ensure grammatical structures are regularly revisited and recycled. </a:t>
            </a:r>
          </a:p>
          <a:p>
            <a:endParaRPr lang="en-GB" dirty="0"/>
          </a:p>
        </p:txBody>
      </p:sp>
      <p:pic>
        <p:nvPicPr>
          <p:cNvPr id="6" name="~PP228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4508"/>
      </p:ext>
    </p:extLst>
  </p:cSld>
  <p:clrMapOvr>
    <a:masterClrMapping/>
  </p:clrMapOvr>
  <p:transition xmlns:p14="http://schemas.microsoft.com/office/powerpoint/2010/main" advTm="25758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hael-hull-12842-unsplash.jpg"/>
          <p:cNvPicPr>
            <a:picLocks noChangeAspect="1"/>
          </p:cNvPicPr>
          <p:nvPr/>
        </p:nvPicPr>
        <p:blipFill>
          <a:blip r:embed="rId4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37094"/>
            <a:ext cx="7556313" cy="4789069"/>
          </a:xfrm>
        </p:spPr>
        <p:txBody>
          <a:bodyPr/>
          <a:lstStyle/>
          <a:p>
            <a:r>
              <a:rPr lang="es-ES" dirty="0" err="1" smtClean="0"/>
              <a:t>Domain</a:t>
            </a:r>
            <a:r>
              <a:rPr lang="es-ES" dirty="0" smtClean="0"/>
              <a:t> </a:t>
            </a:r>
            <a:r>
              <a:rPr lang="es-ES" dirty="0" err="1" smtClean="0"/>
              <a:t>experts</a:t>
            </a:r>
            <a:r>
              <a:rPr lang="es-ES" dirty="0" smtClean="0"/>
              <a:t> / </a:t>
            </a:r>
            <a:r>
              <a:rPr lang="es-ES" dirty="0" err="1" smtClean="0"/>
              <a:t>insiders</a:t>
            </a:r>
            <a:r>
              <a:rPr lang="es-ES" dirty="0" smtClean="0"/>
              <a:t> + </a:t>
            </a:r>
            <a:r>
              <a:rPr lang="es-ES" dirty="0" err="1" smtClean="0"/>
              <a:t>authentc</a:t>
            </a:r>
            <a:r>
              <a:rPr lang="es-ES" dirty="0" smtClean="0"/>
              <a:t> </a:t>
            </a:r>
            <a:r>
              <a:rPr lang="es-ES" dirty="0" err="1" smtClean="0"/>
              <a:t>materials</a:t>
            </a:r>
            <a:r>
              <a:rPr lang="es-ES" dirty="0" smtClean="0"/>
              <a:t> are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best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</a:t>
            </a:r>
          </a:p>
          <a:p>
            <a:r>
              <a:rPr lang="es-ES" dirty="0" smtClean="0"/>
              <a:t>Job </a:t>
            </a:r>
            <a:r>
              <a:rPr lang="es-ES" dirty="0" err="1" smtClean="0"/>
              <a:t>descriptions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domain</a:t>
            </a:r>
            <a:r>
              <a:rPr lang="es-ES" dirty="0" smtClean="0"/>
              <a:t> </a:t>
            </a:r>
            <a:r>
              <a:rPr lang="es-ES" dirty="0" err="1" smtClean="0"/>
              <a:t>experts</a:t>
            </a:r>
            <a:r>
              <a:rPr lang="es-ES" dirty="0" smtClean="0"/>
              <a:t>  </a:t>
            </a:r>
          </a:p>
          <a:p>
            <a:pPr lvl="1"/>
            <a:r>
              <a:rPr lang="es-ES" dirty="0" smtClean="0"/>
              <a:t>U.S. </a:t>
            </a:r>
            <a:r>
              <a:rPr lang="es-ES" dirty="0" err="1" smtClean="0"/>
              <a:t>Army</a:t>
            </a:r>
            <a:r>
              <a:rPr lang="es-ES" dirty="0" smtClean="0"/>
              <a:t>: </a:t>
            </a:r>
            <a:r>
              <a:rPr lang="es-ES" dirty="0" err="1" smtClean="0"/>
              <a:t>Soldier’s</a:t>
            </a:r>
            <a:r>
              <a:rPr lang="es-ES" dirty="0" smtClean="0"/>
              <a:t> Manual of </a:t>
            </a:r>
            <a:r>
              <a:rPr lang="es-ES" dirty="0" err="1" smtClean="0"/>
              <a:t>Common</a:t>
            </a:r>
            <a:r>
              <a:rPr lang="es-ES" dirty="0" smtClean="0"/>
              <a:t> </a:t>
            </a:r>
            <a:r>
              <a:rPr lang="es-ES" dirty="0" err="1" smtClean="0"/>
              <a:t>Tasks</a:t>
            </a:r>
            <a:endParaRPr lang="es-ES" dirty="0" smtClean="0"/>
          </a:p>
          <a:p>
            <a:pPr lvl="1"/>
            <a:r>
              <a:rPr lang="es-ES" dirty="0" err="1" smtClean="0"/>
              <a:t>US</a:t>
            </a:r>
            <a:r>
              <a:rPr lang="es-ES" dirty="0" smtClean="0"/>
              <a:t> </a:t>
            </a:r>
            <a:r>
              <a:rPr lang="es-ES" dirty="0" err="1" smtClean="0"/>
              <a:t>Government</a:t>
            </a:r>
            <a:r>
              <a:rPr lang="es-ES" dirty="0" smtClean="0"/>
              <a:t>: </a:t>
            </a:r>
            <a:r>
              <a:rPr lang="es-ES" dirty="0" err="1" smtClean="0"/>
              <a:t>Dictionary</a:t>
            </a:r>
            <a:r>
              <a:rPr lang="es-ES" dirty="0" smtClean="0"/>
              <a:t> of </a:t>
            </a:r>
            <a:r>
              <a:rPr lang="es-ES" dirty="0" err="1" smtClean="0"/>
              <a:t>Occupational</a:t>
            </a:r>
            <a:r>
              <a:rPr lang="es-ES" dirty="0" smtClean="0"/>
              <a:t> </a:t>
            </a:r>
            <a:r>
              <a:rPr lang="es-ES" dirty="0" err="1" smtClean="0"/>
              <a:t>Titles</a:t>
            </a:r>
            <a:r>
              <a:rPr lang="es-ES" dirty="0" smtClean="0"/>
              <a:t>   </a:t>
            </a:r>
          </a:p>
          <a:p>
            <a:pPr lvl="1"/>
            <a:r>
              <a:rPr lang="es-ES" dirty="0" err="1" smtClean="0"/>
              <a:t>Professionals</a:t>
            </a:r>
            <a:r>
              <a:rPr lang="es-ES" dirty="0" smtClean="0"/>
              <a:t> </a:t>
            </a:r>
          </a:p>
          <a:p>
            <a:pPr lvl="1"/>
            <a:r>
              <a:rPr lang="es-ES" dirty="0" smtClean="0"/>
              <a:t>Big </a:t>
            </a:r>
            <a:r>
              <a:rPr lang="es-ES" dirty="0" err="1" smtClean="0"/>
              <a:t>companies</a:t>
            </a:r>
            <a:endParaRPr lang="es-ES" dirty="0" smtClean="0"/>
          </a:p>
          <a:p>
            <a:r>
              <a:rPr lang="es-ES" dirty="0" smtClean="0"/>
              <a:t> </a:t>
            </a:r>
            <a:r>
              <a:rPr lang="es-ES" dirty="0" err="1" smtClean="0"/>
              <a:t>Learners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Applied</a:t>
            </a:r>
            <a:r>
              <a:rPr lang="es-ES" dirty="0" smtClean="0"/>
              <a:t> </a:t>
            </a:r>
            <a:r>
              <a:rPr lang="es-ES" dirty="0" err="1" smtClean="0"/>
              <a:t>Linguists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Triangulate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 </a:t>
            </a:r>
            <a:endParaRPr lang="en-GB" dirty="0"/>
          </a:p>
        </p:txBody>
      </p:sp>
      <p:pic>
        <p:nvPicPr>
          <p:cNvPr id="6" name="~PP27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816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gpoint.jpg"/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" y="0"/>
            <a:ext cx="6989045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Methods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5" y="1406106"/>
            <a:ext cx="7556313" cy="4951562"/>
          </a:xfrm>
        </p:spPr>
        <p:txBody>
          <a:bodyPr/>
          <a:lstStyle/>
          <a:p>
            <a:r>
              <a:rPr lang="es-ES" dirty="0" err="1" smtClean="0"/>
              <a:t>Sequence</a:t>
            </a:r>
            <a:r>
              <a:rPr lang="es-ES" dirty="0"/>
              <a:t>:</a:t>
            </a:r>
            <a:r>
              <a:rPr lang="es-ES" dirty="0" smtClean="0"/>
              <a:t> </a:t>
            </a:r>
            <a:r>
              <a:rPr lang="es-ES" dirty="0" smtClean="0"/>
              <a:t>more open-</a:t>
            </a:r>
            <a:r>
              <a:rPr lang="es-ES" dirty="0" err="1" smtClean="0"/>
              <a:t>ended</a:t>
            </a:r>
            <a:r>
              <a:rPr lang="es-ES" dirty="0" smtClean="0"/>
              <a:t> </a:t>
            </a:r>
            <a:r>
              <a:rPr lang="es-ES" dirty="0" err="1" smtClean="0"/>
              <a:t>methods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more </a:t>
            </a:r>
            <a:r>
              <a:rPr lang="es-ES" dirty="0" err="1" smtClean="0"/>
              <a:t>closed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Unstructured</a:t>
            </a:r>
            <a:r>
              <a:rPr lang="es-ES" dirty="0" smtClean="0"/>
              <a:t> / </a:t>
            </a:r>
            <a:r>
              <a:rPr lang="es-ES" dirty="0" err="1" smtClean="0"/>
              <a:t>semi</a:t>
            </a:r>
            <a:r>
              <a:rPr lang="es-ES" dirty="0" smtClean="0"/>
              <a:t> </a:t>
            </a:r>
            <a:r>
              <a:rPr lang="es-ES" dirty="0" err="1" smtClean="0"/>
              <a:t>structured</a:t>
            </a:r>
            <a:r>
              <a:rPr lang="es-ES" dirty="0" smtClean="0"/>
              <a:t> interviews. </a:t>
            </a:r>
          </a:p>
          <a:p>
            <a:r>
              <a:rPr lang="es-ES" dirty="0" err="1" smtClean="0"/>
              <a:t>Observations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Questionnaires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Language</a:t>
            </a:r>
            <a:r>
              <a:rPr lang="es-ES" dirty="0" smtClean="0"/>
              <a:t> </a:t>
            </a:r>
            <a:r>
              <a:rPr lang="es-ES" dirty="0" err="1" smtClean="0"/>
              <a:t>Audits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Journals</a:t>
            </a:r>
            <a:r>
              <a:rPr lang="es-ES" dirty="0" smtClean="0"/>
              <a:t> and </a:t>
            </a:r>
            <a:r>
              <a:rPr lang="es-ES" dirty="0" err="1" smtClean="0"/>
              <a:t>logs</a:t>
            </a:r>
            <a:endParaRPr lang="es-ES" dirty="0" smtClean="0"/>
          </a:p>
          <a:p>
            <a:r>
              <a:rPr lang="es-ES" dirty="0" err="1" smtClean="0"/>
              <a:t>Proficiency</a:t>
            </a:r>
            <a:r>
              <a:rPr lang="es-ES" dirty="0" smtClean="0"/>
              <a:t> </a:t>
            </a:r>
            <a:r>
              <a:rPr lang="es-ES" dirty="0" err="1" smtClean="0"/>
              <a:t>measures</a:t>
            </a:r>
            <a:r>
              <a:rPr lang="es-ES" dirty="0" smtClean="0"/>
              <a:t>: </a:t>
            </a:r>
            <a:r>
              <a:rPr lang="es-ES" dirty="0" err="1" smtClean="0"/>
              <a:t>diagnostic</a:t>
            </a:r>
            <a:r>
              <a:rPr lang="es-ES" dirty="0" smtClean="0"/>
              <a:t> &amp; </a:t>
            </a:r>
            <a:r>
              <a:rPr lang="es-ES" dirty="0" err="1" smtClean="0"/>
              <a:t>placement</a:t>
            </a:r>
            <a:r>
              <a:rPr lang="es-ES" dirty="0" smtClean="0"/>
              <a:t> </a:t>
            </a:r>
            <a:r>
              <a:rPr lang="es-ES" dirty="0" err="1" smtClean="0"/>
              <a:t>tests</a:t>
            </a:r>
            <a:r>
              <a:rPr lang="es-ES" dirty="0" smtClean="0"/>
              <a:t>. </a:t>
            </a:r>
            <a:r>
              <a:rPr lang="es-ES" dirty="0" err="1" smtClean="0"/>
              <a:t>Criterion-referenced</a:t>
            </a:r>
            <a:r>
              <a:rPr lang="es-ES" dirty="0" smtClean="0"/>
              <a:t> performance </a:t>
            </a:r>
            <a:r>
              <a:rPr lang="es-ES" dirty="0" err="1" smtClean="0"/>
              <a:t>tests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Triangulation</a:t>
            </a:r>
            <a:r>
              <a:rPr lang="es-ES" dirty="0" smtClean="0"/>
              <a:t> </a:t>
            </a:r>
          </a:p>
          <a:p>
            <a:endParaRPr lang="en-GB" dirty="0"/>
          </a:p>
        </p:txBody>
      </p:sp>
      <p:pic>
        <p:nvPicPr>
          <p:cNvPr id="6" name="~PP1034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9898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518100173_dca87e6454_k.jpg"/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138023"/>
            <a:ext cx="7177162" cy="11161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Soldier's Manual of Common Tasks: </a:t>
            </a:r>
            <a:r>
              <a:rPr lang="en-GB" dirty="0" smtClean="0"/>
              <a:t>“</a:t>
            </a:r>
            <a:r>
              <a:rPr lang="en-GB" dirty="0" smtClean="0"/>
              <a:t>Send a radio message.” </a:t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~PP3951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71053"/>
      </p:ext>
    </p:extLst>
  </p:cSld>
  <p:clrMapOvr>
    <a:masterClrMapping/>
  </p:clrMapOvr>
  <p:transition xmlns:p14="http://schemas.microsoft.com/office/powerpoint/2010/main" advTm="1052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518100173_dca87e6454_k.jpg"/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138023"/>
            <a:ext cx="7177162" cy="11161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Soldier's Manual of Common Tasks: </a:t>
            </a:r>
            <a:r>
              <a:rPr lang="en-GB" dirty="0" smtClean="0"/>
              <a:t>“</a:t>
            </a:r>
            <a:r>
              <a:rPr lang="en-GB" dirty="0" smtClean="0"/>
              <a:t>Send a radio message.” </a:t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2913" y="1254130"/>
            <a:ext cx="8773063" cy="5474474"/>
          </a:xfrm>
        </p:spPr>
        <p:txBody>
          <a:bodyPr>
            <a:normAutofit/>
          </a:bodyPr>
          <a:lstStyle/>
          <a:p>
            <a:r>
              <a:rPr lang="en-GB" dirty="0" smtClean="0"/>
              <a:t>Conditions: two operational radio sets set to the same frequency; message to be transmitted; call signs for sender and receiver situation.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~PP3951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71053"/>
      </p:ext>
    </p:extLst>
  </p:cSld>
  <p:clrMapOvr>
    <a:masterClrMapping/>
  </p:clrMapOvr>
  <p:transition xmlns:p14="http://schemas.microsoft.com/office/powerpoint/2010/main" advTm="1052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518100173_dca87e6454_k.jpg"/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138023"/>
            <a:ext cx="7177162" cy="11161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Soldier's Manual of Common Tasks: </a:t>
            </a:r>
            <a:r>
              <a:rPr lang="en-GB" dirty="0" smtClean="0"/>
              <a:t>“</a:t>
            </a:r>
            <a:r>
              <a:rPr lang="en-GB" dirty="0" smtClean="0"/>
              <a:t>Send a radio message.” </a:t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2913" y="1254130"/>
            <a:ext cx="8773063" cy="5474474"/>
          </a:xfrm>
        </p:spPr>
        <p:txBody>
          <a:bodyPr>
            <a:normAutofit/>
          </a:bodyPr>
          <a:lstStyle/>
          <a:p>
            <a:r>
              <a:rPr lang="en-GB" dirty="0" smtClean="0"/>
              <a:t>Conditions: two operational radio sets set to the same frequency; message to be transmitted; call signs for sender and receiver situation. </a:t>
            </a:r>
          </a:p>
          <a:p>
            <a:r>
              <a:rPr lang="en-GB" dirty="0" smtClean="0"/>
              <a:t>Standards for the task: send a voice radio message using correct radio procedures, correct pro-words, and correct phonetic alphabet and numbers. </a:t>
            </a:r>
          </a:p>
          <a:p>
            <a:endParaRPr lang="en-GB" dirty="0"/>
          </a:p>
        </p:txBody>
      </p:sp>
      <p:pic>
        <p:nvPicPr>
          <p:cNvPr id="6" name="~PP3951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71053"/>
      </p:ext>
    </p:extLst>
  </p:cSld>
  <p:clrMapOvr>
    <a:masterClrMapping/>
  </p:clrMapOvr>
  <p:transition xmlns:p14="http://schemas.microsoft.com/office/powerpoint/2010/main" advTm="1052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518100173_dca87e6454_k.jpg"/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138023"/>
            <a:ext cx="7177162" cy="11161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Soldier's Manual of Common Tasks: </a:t>
            </a:r>
            <a:r>
              <a:rPr lang="en-GB" dirty="0" smtClean="0"/>
              <a:t>“</a:t>
            </a:r>
            <a:r>
              <a:rPr lang="en-GB" dirty="0" smtClean="0"/>
              <a:t>Send a radio message.” </a:t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2913" y="1254130"/>
            <a:ext cx="8773063" cy="5474474"/>
          </a:xfrm>
        </p:spPr>
        <p:txBody>
          <a:bodyPr>
            <a:normAutofit/>
          </a:bodyPr>
          <a:lstStyle/>
          <a:p>
            <a:r>
              <a:rPr lang="en-GB" dirty="0" smtClean="0"/>
              <a:t>Conditions: two operational radio sets set to the same frequency; message to be transmitted; call signs for sender and receiver situation. </a:t>
            </a:r>
          </a:p>
          <a:p>
            <a:r>
              <a:rPr lang="en-GB" dirty="0" smtClean="0"/>
              <a:t>Standards for the task: send a voice radio message using correct radio procedures, correct pro-words, and correct phonetic alphabet and numbers. </a:t>
            </a:r>
          </a:p>
          <a:p>
            <a:r>
              <a:rPr lang="en-GB" dirty="0" smtClean="0"/>
              <a:t>Five sub-</a:t>
            </a:r>
            <a:r>
              <a:rPr lang="en-GB" dirty="0" smtClean="0"/>
              <a:t>tasks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~PP3951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71053"/>
      </p:ext>
    </p:extLst>
  </p:cSld>
  <p:clrMapOvr>
    <a:masterClrMapping/>
  </p:clrMapOvr>
  <p:transition xmlns:p14="http://schemas.microsoft.com/office/powerpoint/2010/main" advTm="1052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518100173_dca87e6454_k.jpg"/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138023"/>
            <a:ext cx="7177162" cy="11161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Soldier's Manual of Common Tasks: </a:t>
            </a:r>
            <a:r>
              <a:rPr lang="en-GB" dirty="0" smtClean="0"/>
              <a:t>“</a:t>
            </a:r>
            <a:r>
              <a:rPr lang="en-GB" dirty="0" smtClean="0"/>
              <a:t>Send a radio message.” </a:t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2913" y="1254130"/>
            <a:ext cx="8773063" cy="5474474"/>
          </a:xfrm>
        </p:spPr>
        <p:txBody>
          <a:bodyPr>
            <a:normAutofit/>
          </a:bodyPr>
          <a:lstStyle/>
          <a:p>
            <a:r>
              <a:rPr lang="en-GB" dirty="0" smtClean="0"/>
              <a:t>Conditions: two operational radio sets set to the same frequency; message to be transmitted; call signs for sender and receiver situation. </a:t>
            </a:r>
          </a:p>
          <a:p>
            <a:r>
              <a:rPr lang="en-GB" dirty="0" smtClean="0"/>
              <a:t>Standards for the task: send a voice radio message using correct radio procedures, correct pro-words, and correct phonetic alphabet and numbers. </a:t>
            </a:r>
          </a:p>
          <a:p>
            <a:r>
              <a:rPr lang="en-GB" dirty="0" smtClean="0"/>
              <a:t>Five sub-</a:t>
            </a:r>
            <a:r>
              <a:rPr lang="en-GB" dirty="0" smtClean="0"/>
              <a:t>tasks</a:t>
            </a:r>
          </a:p>
          <a:p>
            <a:r>
              <a:rPr lang="en-GB" dirty="0" smtClean="0"/>
              <a:t>3 </a:t>
            </a:r>
            <a:r>
              <a:rPr lang="en-GB" dirty="0" smtClean="0"/>
              <a:t>tables: </a:t>
            </a:r>
          </a:p>
          <a:p>
            <a:pPr lvl="1"/>
            <a:r>
              <a:rPr lang="en-GB" dirty="0" smtClean="0"/>
              <a:t>1)  Common words. E.g. Over = This is the end of my transmission  and a response is necessary. Go ahead; transmit.  </a:t>
            </a:r>
          </a:p>
          <a:p>
            <a:pPr lvl="1"/>
            <a:r>
              <a:rPr lang="es-ES" dirty="0" smtClean="0"/>
              <a:t> </a:t>
            </a:r>
            <a:r>
              <a:rPr lang="en-GB" dirty="0" smtClean="0"/>
              <a:t>2) The ‘phonetic alphabet’ </a:t>
            </a:r>
            <a:r>
              <a:rPr lang="en-GB" dirty="0" err="1" smtClean="0"/>
              <a:t>E.g</a:t>
            </a:r>
            <a:r>
              <a:rPr lang="en-GB" dirty="0" smtClean="0"/>
              <a:t>: alphanumeric pronunciation: 44 = </a:t>
            </a:r>
            <a:r>
              <a:rPr lang="en-GB" i="1" dirty="0" err="1" smtClean="0"/>
              <a:t>FOW</a:t>
            </a:r>
            <a:r>
              <a:rPr lang="en-GB" i="1" dirty="0" smtClean="0"/>
              <a:t>-ER </a:t>
            </a:r>
            <a:r>
              <a:rPr lang="en-GB" i="1" dirty="0" err="1" smtClean="0"/>
              <a:t>FOW</a:t>
            </a:r>
            <a:r>
              <a:rPr lang="en-GB" i="1" dirty="0" smtClean="0"/>
              <a:t>-ER</a:t>
            </a:r>
          </a:p>
          <a:p>
            <a:pPr lvl="1"/>
            <a:r>
              <a:rPr lang="es-ES" i="1" dirty="0" smtClean="0"/>
              <a:t> </a:t>
            </a:r>
            <a:r>
              <a:rPr lang="en-GB" i="1" dirty="0" smtClean="0"/>
              <a:t>3</a:t>
            </a:r>
            <a:r>
              <a:rPr lang="en-GB" dirty="0" smtClean="0"/>
              <a:t>) Evaluation Preparation Procedure</a:t>
            </a:r>
          </a:p>
          <a:p>
            <a:endParaRPr lang="en-GB" dirty="0"/>
          </a:p>
        </p:txBody>
      </p:sp>
      <p:pic>
        <p:nvPicPr>
          <p:cNvPr id="6" name="~PP3951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52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484094"/>
            <a:ext cx="7177162" cy="783989"/>
          </a:xfrm>
        </p:spPr>
        <p:txBody>
          <a:bodyPr/>
          <a:lstStyle/>
          <a:p>
            <a:r>
              <a:rPr lang="es-ES" dirty="0" err="1" smtClean="0"/>
              <a:t>DOT</a:t>
            </a:r>
            <a:r>
              <a:rPr lang="es-ES" dirty="0" smtClean="0"/>
              <a:t>: </a:t>
            </a:r>
            <a:r>
              <a:rPr lang="es-ES" dirty="0" err="1" smtClean="0"/>
              <a:t>Museum</a:t>
            </a:r>
            <a:r>
              <a:rPr lang="es-ES" dirty="0" smtClean="0"/>
              <a:t> </a:t>
            </a:r>
            <a:r>
              <a:rPr lang="es-ES" dirty="0" err="1" smtClean="0"/>
              <a:t>Attendant</a:t>
            </a:r>
            <a:r>
              <a:rPr lang="es-ES" dirty="0" smtClean="0"/>
              <a:t>  </a:t>
            </a:r>
            <a:endParaRPr lang="en-GB" dirty="0"/>
          </a:p>
        </p:txBody>
      </p:sp>
      <p:pic>
        <p:nvPicPr>
          <p:cNvPr id="6" name="~PP128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37433"/>
      </p:ext>
    </p:extLst>
  </p:cSld>
  <p:clrMapOvr>
    <a:masterClrMapping/>
  </p:clrMapOvr>
  <p:transition xmlns:p14="http://schemas.microsoft.com/office/powerpoint/2010/main" advTm="546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484094"/>
            <a:ext cx="7177162" cy="783989"/>
          </a:xfrm>
        </p:spPr>
        <p:txBody>
          <a:bodyPr/>
          <a:lstStyle/>
          <a:p>
            <a:r>
              <a:rPr lang="es-ES" dirty="0" err="1" smtClean="0"/>
              <a:t>DOT</a:t>
            </a:r>
            <a:r>
              <a:rPr lang="es-ES" dirty="0" smtClean="0"/>
              <a:t>: </a:t>
            </a:r>
            <a:r>
              <a:rPr lang="es-ES" dirty="0" err="1" smtClean="0"/>
              <a:t>Museum</a:t>
            </a:r>
            <a:r>
              <a:rPr lang="es-ES" dirty="0" smtClean="0"/>
              <a:t> </a:t>
            </a:r>
            <a:r>
              <a:rPr lang="es-ES" dirty="0" err="1" smtClean="0"/>
              <a:t>Attendant</a:t>
            </a:r>
            <a:r>
              <a:rPr lang="es-ES" dirty="0" smtClean="0"/>
              <a:t>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03511" y="1638862"/>
            <a:ext cx="7556313" cy="3574613"/>
          </a:xfrm>
        </p:spPr>
        <p:txBody>
          <a:bodyPr>
            <a:noAutofit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Conducts museum operations </a:t>
            </a:r>
            <a:r>
              <a:rPr lang="mr-IN" dirty="0" smtClean="0"/>
              <a:t>…</a:t>
            </a:r>
            <a:endParaRPr lang="es-ES_tradnl" dirty="0" smtClean="0"/>
          </a:p>
        </p:txBody>
      </p:sp>
      <p:pic>
        <p:nvPicPr>
          <p:cNvPr id="6" name="~PP128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4" name="Picture 3" descr="museum-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7" y="1799809"/>
            <a:ext cx="811861" cy="81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37433"/>
      </p:ext>
    </p:extLst>
  </p:cSld>
  <p:clrMapOvr>
    <a:masterClrMapping/>
  </p:clrMapOvr>
  <p:transition xmlns:p14="http://schemas.microsoft.com/office/powerpoint/2010/main" advTm="546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484094"/>
            <a:ext cx="7177162" cy="783989"/>
          </a:xfrm>
        </p:spPr>
        <p:txBody>
          <a:bodyPr/>
          <a:lstStyle/>
          <a:p>
            <a:r>
              <a:rPr lang="es-ES" dirty="0" err="1" smtClean="0"/>
              <a:t>DOT</a:t>
            </a:r>
            <a:r>
              <a:rPr lang="es-ES" dirty="0" smtClean="0"/>
              <a:t>: </a:t>
            </a:r>
            <a:r>
              <a:rPr lang="es-ES" dirty="0" err="1" smtClean="0"/>
              <a:t>Museum</a:t>
            </a:r>
            <a:r>
              <a:rPr lang="es-ES" dirty="0" smtClean="0"/>
              <a:t> </a:t>
            </a:r>
            <a:r>
              <a:rPr lang="es-ES" dirty="0" err="1" smtClean="0"/>
              <a:t>Attendant</a:t>
            </a:r>
            <a:r>
              <a:rPr lang="es-ES" dirty="0" smtClean="0"/>
              <a:t>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03511" y="1638862"/>
            <a:ext cx="7556313" cy="3574613"/>
          </a:xfrm>
        </p:spPr>
        <p:txBody>
          <a:bodyPr>
            <a:noAutofit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Conducts museum operations </a:t>
            </a:r>
            <a:r>
              <a:rPr lang="mr-IN" dirty="0" smtClean="0"/>
              <a:t>…</a:t>
            </a:r>
            <a:endParaRPr lang="es-ES_tradnl" dirty="0" smtClean="0"/>
          </a:p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Opens </a:t>
            </a:r>
            <a:r>
              <a:rPr lang="en-GB" dirty="0" smtClean="0"/>
              <a:t>museum at designated </a:t>
            </a:r>
            <a:r>
              <a:rPr lang="en-GB" dirty="0" smtClean="0"/>
              <a:t>hours </a:t>
            </a:r>
            <a:r>
              <a:rPr lang="mr-IN" dirty="0" smtClean="0"/>
              <a:t>…</a:t>
            </a:r>
            <a:endParaRPr lang="en-GB" dirty="0" smtClean="0"/>
          </a:p>
        </p:txBody>
      </p:sp>
      <p:pic>
        <p:nvPicPr>
          <p:cNvPr id="6" name="~PP128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4" name="Picture 3" descr="museum-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7" y="1799809"/>
            <a:ext cx="811861" cy="811861"/>
          </a:xfrm>
          <a:prstGeom prst="rect">
            <a:avLst/>
          </a:prstGeom>
        </p:spPr>
      </p:pic>
      <p:pic>
        <p:nvPicPr>
          <p:cNvPr id="5" name="Picture 4" descr="OPEN-sign-white-and-black-34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3" y="2611670"/>
            <a:ext cx="1168428" cy="11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37433"/>
      </p:ext>
    </p:extLst>
  </p:cSld>
  <p:clrMapOvr>
    <a:masterClrMapping/>
  </p:clrMapOvr>
  <p:transition xmlns:p14="http://schemas.microsoft.com/office/powerpoint/2010/main" advTm="546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3517" y="217182"/>
            <a:ext cx="7572120" cy="533823"/>
          </a:xfrm>
        </p:spPr>
        <p:txBody>
          <a:bodyPr/>
          <a:lstStyle/>
          <a:p>
            <a:r>
              <a:rPr lang="es-ES" dirty="0" err="1" smtClean="0"/>
              <a:t>Prequel</a:t>
            </a:r>
            <a:r>
              <a:rPr lang="es-ES" dirty="0" smtClean="0"/>
              <a:t>: Long </a:t>
            </a:r>
            <a:r>
              <a:rPr lang="es-ES" dirty="0" err="1" smtClean="0"/>
              <a:t>Rejects</a:t>
            </a:r>
            <a:r>
              <a:rPr lang="es-ES" dirty="0" smtClean="0"/>
              <a:t> </a:t>
            </a:r>
            <a:r>
              <a:rPr lang="es-ES" dirty="0" err="1" smtClean="0"/>
              <a:t>Hybrid</a:t>
            </a:r>
            <a:r>
              <a:rPr lang="es-ES" dirty="0" smtClean="0"/>
              <a:t> TBLT Syllabus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3517" y="1578634"/>
            <a:ext cx="8790317" cy="5080958"/>
          </a:xfrm>
        </p:spPr>
        <p:txBody>
          <a:bodyPr>
            <a:normAutofit/>
          </a:bodyPr>
          <a:lstStyle/>
          <a:p>
            <a:r>
              <a:rPr lang="en-GB" dirty="0" smtClean="0"/>
              <a:t>Rod Ellis (2009): TBLT and </a:t>
            </a:r>
            <a:r>
              <a:rPr lang="en-GB" dirty="0" err="1" smtClean="0"/>
              <a:t>TSLT</a:t>
            </a:r>
            <a:r>
              <a:rPr lang="en-GB" dirty="0" smtClean="0"/>
              <a:t> can be reconciled: task-based teaching can be used alongside form-focused approaches </a:t>
            </a:r>
          </a:p>
          <a:p>
            <a:r>
              <a:rPr lang="en-GB" dirty="0" err="1" smtClean="0"/>
              <a:t>Klapper</a:t>
            </a:r>
            <a:r>
              <a:rPr lang="en-GB" dirty="0" smtClean="0"/>
              <a:t> (2004): Structural syllabus + task syllabus. Forms arise from the task context; but planning needed to ensure grammatical structures are regularly revisited and recycled. </a:t>
            </a:r>
          </a:p>
          <a:p>
            <a:r>
              <a:rPr lang="en-GB" i="1" dirty="0" smtClean="0"/>
              <a:t> </a:t>
            </a:r>
            <a:r>
              <a:rPr lang="en-GB" dirty="0" smtClean="0"/>
              <a:t>Long: explicit knowledge CANNOT -&gt;  </a:t>
            </a:r>
            <a:r>
              <a:rPr lang="en-GB" dirty="0" err="1" smtClean="0"/>
              <a:t>automatization</a:t>
            </a:r>
            <a:r>
              <a:rPr lang="en-GB" dirty="0" smtClean="0"/>
              <a:t>. New explicit knowledge will not morph into the separate implicit system. </a:t>
            </a:r>
            <a:r>
              <a:rPr lang="en-GB" dirty="0" err="1" smtClean="0"/>
              <a:t>Klapper’s</a:t>
            </a:r>
            <a:r>
              <a:rPr lang="en-GB" dirty="0" smtClean="0"/>
              <a:t> and Ellis´ hybrid models are “fatally flawed” by trying to meld two oppositional psycholinguistic positions. 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6" name="~PP228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4508"/>
      </p:ext>
    </p:extLst>
  </p:cSld>
  <p:clrMapOvr>
    <a:masterClrMapping/>
  </p:clrMapOvr>
  <p:transition xmlns:p14="http://schemas.microsoft.com/office/powerpoint/2010/main" advTm="25758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484094"/>
            <a:ext cx="7177162" cy="783989"/>
          </a:xfrm>
        </p:spPr>
        <p:txBody>
          <a:bodyPr/>
          <a:lstStyle/>
          <a:p>
            <a:r>
              <a:rPr lang="es-ES" dirty="0" err="1" smtClean="0"/>
              <a:t>DOT</a:t>
            </a:r>
            <a:r>
              <a:rPr lang="es-ES" dirty="0" smtClean="0"/>
              <a:t>: </a:t>
            </a:r>
            <a:r>
              <a:rPr lang="es-ES" dirty="0" err="1" smtClean="0"/>
              <a:t>Museum</a:t>
            </a:r>
            <a:r>
              <a:rPr lang="es-ES" dirty="0" smtClean="0"/>
              <a:t> </a:t>
            </a:r>
            <a:r>
              <a:rPr lang="es-ES" dirty="0" err="1" smtClean="0"/>
              <a:t>Attendant</a:t>
            </a:r>
            <a:r>
              <a:rPr lang="es-ES" dirty="0" smtClean="0"/>
              <a:t>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03511" y="1638862"/>
            <a:ext cx="7556313" cy="3574613"/>
          </a:xfrm>
        </p:spPr>
        <p:txBody>
          <a:bodyPr>
            <a:noAutofit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Conducts museum operations </a:t>
            </a:r>
            <a:r>
              <a:rPr lang="mr-IN" dirty="0" smtClean="0"/>
              <a:t>…</a:t>
            </a:r>
            <a:endParaRPr lang="es-ES_tradnl" dirty="0" smtClean="0"/>
          </a:p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Opens </a:t>
            </a:r>
            <a:r>
              <a:rPr lang="en-GB" dirty="0" smtClean="0"/>
              <a:t>museum at designated </a:t>
            </a:r>
            <a:r>
              <a:rPr lang="en-GB" dirty="0" smtClean="0"/>
              <a:t>hours </a:t>
            </a:r>
            <a:r>
              <a:rPr lang="mr-IN" dirty="0" smtClean="0"/>
              <a:t>…</a:t>
            </a:r>
            <a:endParaRPr lang="en-GB" dirty="0" smtClean="0"/>
          </a:p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Monitors visitors viewing </a:t>
            </a:r>
            <a:r>
              <a:rPr lang="en-GB" dirty="0" smtClean="0"/>
              <a:t>exhibits</a:t>
            </a:r>
            <a:r>
              <a:rPr lang="en-GB" dirty="0"/>
              <a:t> </a:t>
            </a:r>
            <a:r>
              <a:rPr lang="mr-IN" dirty="0" smtClean="0"/>
              <a:t>…</a:t>
            </a:r>
            <a:endParaRPr lang="es-ES_tradnl" dirty="0" smtClean="0"/>
          </a:p>
        </p:txBody>
      </p:sp>
      <p:pic>
        <p:nvPicPr>
          <p:cNvPr id="6" name="~PP128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4" name="Picture 3" descr="museum-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7" y="1799809"/>
            <a:ext cx="811861" cy="811861"/>
          </a:xfrm>
          <a:prstGeom prst="rect">
            <a:avLst/>
          </a:prstGeom>
        </p:spPr>
      </p:pic>
      <p:pic>
        <p:nvPicPr>
          <p:cNvPr id="5" name="Picture 4" descr="OPEN-sign-white-and-black-34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3" y="2611670"/>
            <a:ext cx="1168428" cy="1168428"/>
          </a:xfrm>
          <a:prstGeom prst="rect">
            <a:avLst/>
          </a:prstGeom>
        </p:spPr>
      </p:pic>
      <p:pic>
        <p:nvPicPr>
          <p:cNvPr id="7" name="Picture 6" descr="trex-skelet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4" y="3641441"/>
            <a:ext cx="1300614" cy="79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37433"/>
      </p:ext>
    </p:extLst>
  </p:cSld>
  <p:clrMapOvr>
    <a:masterClrMapping/>
  </p:clrMapOvr>
  <p:transition xmlns:p14="http://schemas.microsoft.com/office/powerpoint/2010/main" advTm="546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484094"/>
            <a:ext cx="7177162" cy="783989"/>
          </a:xfrm>
        </p:spPr>
        <p:txBody>
          <a:bodyPr/>
          <a:lstStyle/>
          <a:p>
            <a:r>
              <a:rPr lang="es-ES" dirty="0" err="1" smtClean="0"/>
              <a:t>DOT</a:t>
            </a:r>
            <a:r>
              <a:rPr lang="es-ES" dirty="0" smtClean="0"/>
              <a:t>: </a:t>
            </a:r>
            <a:r>
              <a:rPr lang="es-ES" dirty="0" err="1" smtClean="0"/>
              <a:t>Museum</a:t>
            </a:r>
            <a:r>
              <a:rPr lang="es-ES" dirty="0" smtClean="0"/>
              <a:t> </a:t>
            </a:r>
            <a:r>
              <a:rPr lang="es-ES" dirty="0" err="1" smtClean="0"/>
              <a:t>Attendant</a:t>
            </a:r>
            <a:r>
              <a:rPr lang="es-ES" dirty="0" smtClean="0"/>
              <a:t>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03511" y="1638862"/>
            <a:ext cx="7556313" cy="3574613"/>
          </a:xfrm>
        </p:spPr>
        <p:txBody>
          <a:bodyPr>
            <a:noAutofit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Conducts museum operations </a:t>
            </a:r>
            <a:r>
              <a:rPr lang="mr-IN" dirty="0" smtClean="0"/>
              <a:t>…</a:t>
            </a:r>
            <a:endParaRPr lang="es-ES_tradnl" dirty="0" smtClean="0"/>
          </a:p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Opens </a:t>
            </a:r>
            <a:r>
              <a:rPr lang="en-GB" dirty="0" smtClean="0"/>
              <a:t>museum at designated </a:t>
            </a:r>
            <a:r>
              <a:rPr lang="en-GB" dirty="0" smtClean="0"/>
              <a:t>hours </a:t>
            </a:r>
            <a:r>
              <a:rPr lang="mr-IN" dirty="0" smtClean="0"/>
              <a:t>…</a:t>
            </a:r>
            <a:endParaRPr lang="en-GB" dirty="0" smtClean="0"/>
          </a:p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Monitors visitors viewing </a:t>
            </a:r>
            <a:r>
              <a:rPr lang="en-GB" dirty="0" smtClean="0"/>
              <a:t>exhibits</a:t>
            </a:r>
            <a:r>
              <a:rPr lang="en-GB" dirty="0"/>
              <a:t> </a:t>
            </a:r>
            <a:r>
              <a:rPr lang="mr-IN" dirty="0" smtClean="0"/>
              <a:t>…</a:t>
            </a:r>
            <a:endParaRPr lang="es-ES_tradnl" dirty="0" smtClean="0"/>
          </a:p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Arranges </a:t>
            </a:r>
            <a:r>
              <a:rPr lang="en-GB" dirty="0" smtClean="0"/>
              <a:t>tours of facilities for schools or other </a:t>
            </a:r>
            <a:r>
              <a:rPr lang="en-GB" dirty="0" smtClean="0"/>
              <a:t>groups </a:t>
            </a:r>
            <a:r>
              <a:rPr lang="mr-IN" dirty="0" smtClean="0"/>
              <a:t>…</a:t>
            </a:r>
            <a:endParaRPr lang="en-GB" dirty="0" smtClean="0"/>
          </a:p>
        </p:txBody>
      </p:sp>
      <p:pic>
        <p:nvPicPr>
          <p:cNvPr id="6" name="~PP128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4" name="Picture 3" descr="museum-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7" y="1799809"/>
            <a:ext cx="811861" cy="811861"/>
          </a:xfrm>
          <a:prstGeom prst="rect">
            <a:avLst/>
          </a:prstGeom>
        </p:spPr>
      </p:pic>
      <p:pic>
        <p:nvPicPr>
          <p:cNvPr id="5" name="Picture 4" descr="OPEN-sign-white-and-black-34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3" y="2611670"/>
            <a:ext cx="1168428" cy="1168428"/>
          </a:xfrm>
          <a:prstGeom prst="rect">
            <a:avLst/>
          </a:prstGeom>
        </p:spPr>
      </p:pic>
      <p:pic>
        <p:nvPicPr>
          <p:cNvPr id="7" name="Picture 6" descr="trex-skelet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4" y="3641441"/>
            <a:ext cx="1300614" cy="793375"/>
          </a:xfrm>
          <a:prstGeom prst="rect">
            <a:avLst/>
          </a:prstGeom>
        </p:spPr>
      </p:pic>
      <p:pic>
        <p:nvPicPr>
          <p:cNvPr id="8" name="Picture 7" descr="Childre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7" y="4646645"/>
            <a:ext cx="732079" cy="5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37433"/>
      </p:ext>
    </p:extLst>
  </p:cSld>
  <p:clrMapOvr>
    <a:masterClrMapping/>
  </p:clrMapOvr>
  <p:transition xmlns:p14="http://schemas.microsoft.com/office/powerpoint/2010/main" advTm="546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484094"/>
            <a:ext cx="7177162" cy="783989"/>
          </a:xfrm>
        </p:spPr>
        <p:txBody>
          <a:bodyPr/>
          <a:lstStyle/>
          <a:p>
            <a:r>
              <a:rPr lang="es-ES" dirty="0" err="1" smtClean="0"/>
              <a:t>DOT</a:t>
            </a:r>
            <a:r>
              <a:rPr lang="es-ES" dirty="0" smtClean="0"/>
              <a:t>: </a:t>
            </a:r>
            <a:r>
              <a:rPr lang="es-ES" dirty="0" err="1" smtClean="0"/>
              <a:t>Museum</a:t>
            </a:r>
            <a:r>
              <a:rPr lang="es-ES" dirty="0" smtClean="0"/>
              <a:t> </a:t>
            </a:r>
            <a:r>
              <a:rPr lang="es-ES" dirty="0" err="1" smtClean="0"/>
              <a:t>Attendant</a:t>
            </a:r>
            <a:r>
              <a:rPr lang="es-ES" dirty="0" smtClean="0"/>
              <a:t>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03511" y="1638862"/>
            <a:ext cx="7556313" cy="3574613"/>
          </a:xfrm>
        </p:spPr>
        <p:txBody>
          <a:bodyPr>
            <a:noAutofit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Conducts museum operations </a:t>
            </a:r>
            <a:r>
              <a:rPr lang="mr-IN" dirty="0" smtClean="0"/>
              <a:t>…</a:t>
            </a:r>
            <a:endParaRPr lang="es-ES_tradnl" dirty="0" smtClean="0"/>
          </a:p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Opens </a:t>
            </a:r>
            <a:r>
              <a:rPr lang="en-GB" dirty="0" smtClean="0"/>
              <a:t>museum at designated </a:t>
            </a:r>
            <a:r>
              <a:rPr lang="en-GB" dirty="0" smtClean="0"/>
              <a:t>hours </a:t>
            </a:r>
            <a:r>
              <a:rPr lang="mr-IN" dirty="0" smtClean="0"/>
              <a:t>…</a:t>
            </a:r>
            <a:endParaRPr lang="en-GB" dirty="0" smtClean="0"/>
          </a:p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Monitors visitors viewing </a:t>
            </a:r>
            <a:r>
              <a:rPr lang="en-GB" dirty="0" smtClean="0"/>
              <a:t>exhibits</a:t>
            </a:r>
            <a:r>
              <a:rPr lang="en-GB" dirty="0"/>
              <a:t> </a:t>
            </a:r>
            <a:r>
              <a:rPr lang="mr-IN" dirty="0" smtClean="0"/>
              <a:t>…</a:t>
            </a:r>
            <a:endParaRPr lang="es-ES_tradnl" dirty="0" smtClean="0"/>
          </a:p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Arranges </a:t>
            </a:r>
            <a:r>
              <a:rPr lang="en-GB" dirty="0" smtClean="0"/>
              <a:t>tours of facilities for schools or other </a:t>
            </a:r>
            <a:r>
              <a:rPr lang="en-GB" dirty="0" smtClean="0"/>
              <a:t>groups </a:t>
            </a:r>
            <a:r>
              <a:rPr lang="mr-IN" dirty="0" smtClean="0"/>
              <a:t>…</a:t>
            </a:r>
            <a:endParaRPr lang="en-GB" dirty="0" smtClean="0"/>
          </a:p>
          <a:p>
            <a:pPr marL="0" indent="0">
              <a:lnSpc>
                <a:spcPct val="220000"/>
              </a:lnSpc>
              <a:buNone/>
            </a:pPr>
            <a:r>
              <a:rPr lang="en-GB" dirty="0" smtClean="0"/>
              <a:t>Examines exhibit facilities </a:t>
            </a:r>
            <a:r>
              <a:rPr lang="mr-IN" dirty="0" smtClean="0"/>
              <a:t>…</a:t>
            </a:r>
            <a:endParaRPr lang="en-GB" dirty="0"/>
          </a:p>
        </p:txBody>
      </p:sp>
      <p:pic>
        <p:nvPicPr>
          <p:cNvPr id="6" name="~PP128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4" name="Picture 3" descr="museum-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7" y="1799809"/>
            <a:ext cx="811861" cy="811861"/>
          </a:xfrm>
          <a:prstGeom prst="rect">
            <a:avLst/>
          </a:prstGeom>
        </p:spPr>
      </p:pic>
      <p:pic>
        <p:nvPicPr>
          <p:cNvPr id="5" name="Picture 4" descr="OPEN-sign-white-and-black-34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3" y="2611670"/>
            <a:ext cx="1168428" cy="1168428"/>
          </a:xfrm>
          <a:prstGeom prst="rect">
            <a:avLst/>
          </a:prstGeom>
        </p:spPr>
      </p:pic>
      <p:pic>
        <p:nvPicPr>
          <p:cNvPr id="7" name="Picture 6" descr="trex-skelet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4" y="3641441"/>
            <a:ext cx="1300614" cy="793375"/>
          </a:xfrm>
          <a:prstGeom prst="rect">
            <a:avLst/>
          </a:prstGeom>
        </p:spPr>
      </p:pic>
      <p:pic>
        <p:nvPicPr>
          <p:cNvPr id="8" name="Picture 7" descr="Childre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7" y="4646645"/>
            <a:ext cx="732079" cy="566830"/>
          </a:xfrm>
          <a:prstGeom prst="rect">
            <a:avLst/>
          </a:prstGeom>
        </p:spPr>
      </p:pic>
      <p:pic>
        <p:nvPicPr>
          <p:cNvPr id="9" name="Picture 8" descr="magnifying_glass_searc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4" y="5401291"/>
            <a:ext cx="1015591" cy="101697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46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rzar-pangarkar-85500-unsplash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207034"/>
            <a:ext cx="7177162" cy="767751"/>
          </a:xfrm>
        </p:spPr>
        <p:txBody>
          <a:bodyPr/>
          <a:lstStyle/>
          <a:p>
            <a:r>
              <a:rPr lang="es-ES" dirty="0" err="1" smtClean="0"/>
              <a:t>DOT</a:t>
            </a:r>
            <a:r>
              <a:rPr lang="es-ES" dirty="0" smtClean="0"/>
              <a:t>: </a:t>
            </a:r>
            <a:r>
              <a:rPr lang="es-ES" dirty="0" err="1" smtClean="0"/>
              <a:t>Secretary</a:t>
            </a:r>
            <a:r>
              <a:rPr lang="es-ES" dirty="0" smtClean="0"/>
              <a:t> (Clerical)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1540" y="1121434"/>
            <a:ext cx="8773064" cy="5486400"/>
          </a:xfrm>
        </p:spPr>
        <p:txBody>
          <a:bodyPr>
            <a:normAutofit/>
          </a:bodyPr>
          <a:lstStyle/>
          <a:p>
            <a:r>
              <a:rPr lang="en-GB" dirty="0" smtClean="0"/>
              <a:t>Schedules appointments.  </a:t>
            </a:r>
          </a:p>
          <a:p>
            <a:r>
              <a:rPr lang="en-GB" dirty="0" smtClean="0"/>
              <a:t>Reads and routes incoming mail. </a:t>
            </a:r>
          </a:p>
          <a:p>
            <a:r>
              <a:rPr lang="en-GB" dirty="0" smtClean="0"/>
              <a:t>Takes dictation in shorthand and transcribes notes or transcribes from voice recordings </a:t>
            </a:r>
          </a:p>
          <a:p>
            <a:r>
              <a:rPr lang="en-GB" dirty="0" smtClean="0"/>
              <a:t>Composes and types routine correspondence. </a:t>
            </a:r>
          </a:p>
          <a:p>
            <a:r>
              <a:rPr lang="en-GB" dirty="0" smtClean="0"/>
              <a:t>Files correspondence and other records. </a:t>
            </a:r>
          </a:p>
          <a:p>
            <a:r>
              <a:rPr lang="en-GB" dirty="0" smtClean="0"/>
              <a:t>Answers telephone, gives information, or routes call.  </a:t>
            </a:r>
          </a:p>
          <a:p>
            <a:r>
              <a:rPr lang="en-GB" dirty="0" smtClean="0"/>
              <a:t>Schedules appointments for employer. </a:t>
            </a:r>
          </a:p>
          <a:p>
            <a:r>
              <a:rPr lang="en-GB" dirty="0" smtClean="0"/>
              <a:t>Greets visitors, ascertains nature of business, and conducts visitors to employer or appropriate person.</a:t>
            </a:r>
          </a:p>
          <a:p>
            <a:r>
              <a:rPr lang="en-GB" dirty="0" smtClean="0"/>
              <a:t>May arrange travel schedule and reservations. </a:t>
            </a:r>
            <a:endParaRPr lang="en-GB" dirty="0"/>
          </a:p>
        </p:txBody>
      </p:sp>
      <p:pic>
        <p:nvPicPr>
          <p:cNvPr id="6" name="~PP253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159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186990"/>
            <a:ext cx="3504182" cy="594208"/>
          </a:xfrm>
        </p:spPr>
        <p:txBody>
          <a:bodyPr/>
          <a:lstStyle/>
          <a:p>
            <a:r>
              <a:rPr lang="es-ES" dirty="0" err="1" smtClean="0"/>
              <a:t>DOT</a:t>
            </a:r>
            <a:r>
              <a:rPr lang="es-ES" dirty="0" smtClean="0"/>
              <a:t>: </a:t>
            </a:r>
            <a:r>
              <a:rPr lang="es-ES" dirty="0" err="1" smtClean="0"/>
              <a:t>Waiter</a:t>
            </a:r>
            <a:r>
              <a:rPr lang="es-ES" dirty="0" smtClean="0"/>
              <a:t> </a:t>
            </a:r>
            <a:endParaRPr lang="en-GB" dirty="0"/>
          </a:p>
        </p:txBody>
      </p:sp>
      <p:pic>
        <p:nvPicPr>
          <p:cNvPr id="4" name="3 Marcador de contenido" descr="na4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8475" y="1216326"/>
            <a:ext cx="8369273" cy="5550380"/>
          </a:xfrm>
        </p:spPr>
      </p:pic>
      <p:pic>
        <p:nvPicPr>
          <p:cNvPr id="5" name="~PP1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01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397" y="156797"/>
            <a:ext cx="7177162" cy="654593"/>
          </a:xfrm>
        </p:spPr>
        <p:txBody>
          <a:bodyPr/>
          <a:lstStyle/>
          <a:p>
            <a:r>
              <a:rPr lang="es-ES" dirty="0" err="1" smtClean="0"/>
              <a:t>DOT</a:t>
            </a:r>
            <a:r>
              <a:rPr lang="es-ES" dirty="0" smtClean="0"/>
              <a:t>: </a:t>
            </a:r>
            <a:r>
              <a:rPr lang="es-ES" dirty="0" err="1" smtClean="0"/>
              <a:t>Human</a:t>
            </a:r>
            <a:r>
              <a:rPr lang="es-ES" dirty="0" smtClean="0"/>
              <a:t> </a:t>
            </a:r>
            <a:r>
              <a:rPr lang="es-ES" dirty="0" err="1" smtClean="0"/>
              <a:t>Resource</a:t>
            </a:r>
            <a:r>
              <a:rPr lang="es-ES" dirty="0" smtClean="0"/>
              <a:t> Manager </a:t>
            </a:r>
            <a:endParaRPr lang="en-GB" dirty="0"/>
          </a:p>
        </p:txBody>
      </p:sp>
      <p:pic>
        <p:nvPicPr>
          <p:cNvPr id="4" name="3 Marcador de contenido" descr="na5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2695" y="1285336"/>
            <a:ext cx="8185578" cy="5437615"/>
          </a:xfrm>
        </p:spPr>
      </p:pic>
      <p:pic>
        <p:nvPicPr>
          <p:cNvPr id="5" name="~PP224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7586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276045"/>
            <a:ext cx="5841940" cy="680472"/>
          </a:xfrm>
        </p:spPr>
        <p:txBody>
          <a:bodyPr/>
          <a:lstStyle/>
          <a:p>
            <a:r>
              <a:rPr lang="es-ES" dirty="0" err="1" smtClean="0"/>
              <a:t>HR</a:t>
            </a:r>
            <a:r>
              <a:rPr lang="es-ES" dirty="0" smtClean="0"/>
              <a:t> </a:t>
            </a:r>
            <a:r>
              <a:rPr lang="es-ES" dirty="0" err="1" smtClean="0"/>
              <a:t>Core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173192"/>
            <a:ext cx="8283217" cy="5434642"/>
          </a:xfrm>
        </p:spPr>
        <p:txBody>
          <a:bodyPr>
            <a:normAutofit/>
          </a:bodyPr>
          <a:lstStyle/>
          <a:p>
            <a:pPr lvl="0"/>
            <a:r>
              <a:rPr lang="en-GB" dirty="0" smtClean="0"/>
              <a:t>Interview short-listed job applicants and make selection.</a:t>
            </a:r>
          </a:p>
          <a:p>
            <a:pPr lvl="0"/>
            <a:r>
              <a:rPr lang="en-GB" dirty="0" smtClean="0"/>
              <a:t>Represent organization at a personnel-related hearing.</a:t>
            </a:r>
          </a:p>
          <a:p>
            <a:pPr lvl="0"/>
            <a:r>
              <a:rPr lang="en-GB" dirty="0" smtClean="0"/>
              <a:t>Prepare personnel forecast to project employment needs.</a:t>
            </a:r>
          </a:p>
          <a:p>
            <a:pPr lvl="0"/>
            <a:r>
              <a:rPr lang="en-GB" dirty="0" smtClean="0"/>
              <a:t>Investigate and report on an industrial accident for insurance co.. </a:t>
            </a:r>
          </a:p>
          <a:p>
            <a:pPr lvl="0"/>
            <a:r>
              <a:rPr lang="en-GB" dirty="0" smtClean="0"/>
              <a:t>Plan and conduct a new employee orientation. </a:t>
            </a:r>
          </a:p>
          <a:p>
            <a:pPr lvl="0"/>
            <a:r>
              <a:rPr lang="en-GB" dirty="0" smtClean="0"/>
              <a:t>Design an employee development, language training, and health and safety program.</a:t>
            </a:r>
          </a:p>
          <a:p>
            <a:pPr lvl="0"/>
            <a:r>
              <a:rPr lang="en-GB" dirty="0" smtClean="0"/>
              <a:t>Conduct exit interviews to identify reasons for employee termination.</a:t>
            </a:r>
          </a:p>
          <a:p>
            <a:pPr lvl="0"/>
            <a:r>
              <a:rPr lang="en-GB" dirty="0" smtClean="0"/>
              <a:t>Develop, administer, and </a:t>
            </a:r>
            <a:r>
              <a:rPr lang="en-GB" smtClean="0"/>
              <a:t>evaluate an applicant test.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6" name="~PP16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pic>
        <p:nvPicPr>
          <p:cNvPr id="4" name="Picture 3" descr="despaired-2261021_1920.jpg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286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232913"/>
            <a:ext cx="7177162" cy="1086929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Process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EAP</a:t>
            </a:r>
            <a:r>
              <a:rPr lang="es-ES" dirty="0" smtClean="0"/>
              <a:t> </a:t>
            </a:r>
            <a:r>
              <a:rPr lang="es-ES" dirty="0" err="1" smtClean="0"/>
              <a:t>course</a:t>
            </a:r>
            <a:r>
              <a:rPr lang="es-ES" dirty="0" smtClean="0"/>
              <a:t> </a:t>
            </a:r>
            <a:r>
              <a:rPr lang="en-US" sz="1800" dirty="0" err="1" smtClean="0"/>
              <a:t>Sefarani</a:t>
            </a:r>
            <a:r>
              <a:rPr lang="en-US" sz="1800" dirty="0" smtClean="0"/>
              <a:t>, </a:t>
            </a:r>
            <a:r>
              <a:rPr lang="en-US" sz="1800" dirty="0" err="1" smtClean="0"/>
              <a:t>E.,Lake</a:t>
            </a:r>
            <a:r>
              <a:rPr lang="en-US" sz="1800" dirty="0" smtClean="0"/>
              <a:t>, J. and </a:t>
            </a:r>
            <a:r>
              <a:rPr lang="en-US" sz="1800" dirty="0" err="1" smtClean="0"/>
              <a:t>Long,M</a:t>
            </a:r>
            <a:r>
              <a:rPr lang="en-US" sz="1800" dirty="0" smtClean="0"/>
              <a:t>. (2015) Needs analysis for specialized learner populations: Essential methodological improvements. </a:t>
            </a:r>
            <a:r>
              <a:rPr lang="en-US" sz="1800" i="1" dirty="0" smtClean="0"/>
              <a:t>ESP Journal , 11-26.  </a:t>
            </a:r>
            <a:endParaRPr lang="en-GB" i="1" dirty="0"/>
          </a:p>
        </p:txBody>
      </p:sp>
      <p:pic>
        <p:nvPicPr>
          <p:cNvPr id="4" name="3 Marcador de contenido" descr="NA3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7916" y="1531116"/>
            <a:ext cx="5986733" cy="5031224"/>
          </a:xfrm>
        </p:spPr>
      </p:pic>
      <p:pic>
        <p:nvPicPr>
          <p:cNvPr id="5" name="~PP1504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5346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146649"/>
            <a:ext cx="4706227" cy="577970"/>
          </a:xfrm>
        </p:spPr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Learners</a:t>
            </a:r>
            <a:r>
              <a:rPr lang="es-ES" dirty="0" smtClean="0"/>
              <a:t> </a:t>
            </a:r>
            <a:endParaRPr lang="en-GB" dirty="0"/>
          </a:p>
        </p:txBody>
      </p:sp>
      <p:pic>
        <p:nvPicPr>
          <p:cNvPr id="4" name="3 Marcador de contenido" descr="NA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7805" y="785528"/>
            <a:ext cx="4088920" cy="5985924"/>
          </a:xfrm>
        </p:spPr>
      </p:pic>
      <p:pic>
        <p:nvPicPr>
          <p:cNvPr id="5" name="4 Imagen" descr="na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531" y="1521285"/>
            <a:ext cx="3779848" cy="4724810"/>
          </a:xfrm>
          <a:prstGeom prst="rect">
            <a:avLst/>
          </a:prstGeom>
        </p:spPr>
      </p:pic>
      <p:pic>
        <p:nvPicPr>
          <p:cNvPr id="6" name="~PP60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04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ols-1209764_1920.jpg"/>
          <p:cNvPicPr>
            <a:picLocks noChangeAspect="1"/>
          </p:cNvPicPr>
          <p:nvPr/>
        </p:nvPicPr>
        <p:blipFill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1" y="160996"/>
            <a:ext cx="8901254" cy="650174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807077"/>
            <a:ext cx="4461714" cy="645966"/>
          </a:xfrm>
        </p:spPr>
        <p:txBody>
          <a:bodyPr/>
          <a:lstStyle/>
          <a:p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tools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FFFFFF"/>
                </a:solidFill>
              </a:rPr>
              <a:t>Language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Audit</a:t>
            </a:r>
            <a:r>
              <a:rPr lang="es-ES" dirty="0" smtClean="0">
                <a:solidFill>
                  <a:srgbClr val="FFFFFF"/>
                </a:solidFill>
              </a:rPr>
              <a:t>: TSA (</a:t>
            </a:r>
            <a:r>
              <a:rPr lang="es-ES" dirty="0" err="1" smtClean="0">
                <a:solidFill>
                  <a:srgbClr val="FFFFFF"/>
                </a:solidFill>
              </a:rPr>
              <a:t>language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skills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needed</a:t>
            </a:r>
            <a:r>
              <a:rPr lang="es-ES" dirty="0" smtClean="0">
                <a:solidFill>
                  <a:srgbClr val="FFFFFF"/>
                </a:solidFill>
              </a:rPr>
              <a:t>; </a:t>
            </a:r>
            <a:r>
              <a:rPr lang="es-ES" dirty="0" err="1" smtClean="0">
                <a:solidFill>
                  <a:srgbClr val="FFFFFF"/>
                </a:solidFill>
              </a:rPr>
              <a:t>current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profile</a:t>
            </a:r>
            <a:r>
              <a:rPr lang="es-ES" dirty="0" smtClean="0">
                <a:solidFill>
                  <a:srgbClr val="FFFFFF"/>
                </a:solidFill>
              </a:rPr>
              <a:t>; </a:t>
            </a:r>
            <a:r>
              <a:rPr lang="es-ES" dirty="0" err="1" smtClean="0">
                <a:solidFill>
                  <a:srgbClr val="FFFFFF"/>
                </a:solidFill>
              </a:rPr>
              <a:t>recommended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action</a:t>
            </a:r>
            <a:r>
              <a:rPr lang="es-ES" dirty="0" smtClean="0">
                <a:solidFill>
                  <a:srgbClr val="FFFFFF"/>
                </a:solidFill>
              </a:rPr>
              <a:t>) </a:t>
            </a:r>
          </a:p>
          <a:p>
            <a:r>
              <a:rPr lang="es-ES" dirty="0" err="1" smtClean="0">
                <a:solidFill>
                  <a:srgbClr val="FFFFFF"/>
                </a:solidFill>
              </a:rPr>
              <a:t>Observation</a:t>
            </a:r>
            <a:r>
              <a:rPr lang="es-ES" dirty="0" smtClean="0">
                <a:solidFill>
                  <a:srgbClr val="FFFFFF"/>
                </a:solidFill>
              </a:rPr>
              <a:t>: </a:t>
            </a:r>
            <a:r>
              <a:rPr lang="es-ES" dirty="0" err="1" smtClean="0">
                <a:solidFill>
                  <a:srgbClr val="FFFFFF"/>
                </a:solidFill>
              </a:rPr>
              <a:t>Participative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or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not</a:t>
            </a:r>
            <a:r>
              <a:rPr lang="es-ES" dirty="0" smtClean="0">
                <a:solidFill>
                  <a:srgbClr val="FFFFFF"/>
                </a:solidFill>
              </a:rPr>
              <a:t>; video; </a:t>
            </a:r>
            <a:r>
              <a:rPr lang="es-ES" dirty="0" err="1" smtClean="0">
                <a:solidFill>
                  <a:srgbClr val="FFFFFF"/>
                </a:solidFill>
              </a:rPr>
              <a:t>ethnographic</a:t>
            </a:r>
            <a:endParaRPr lang="es-ES" dirty="0" smtClean="0">
              <a:solidFill>
                <a:srgbClr val="FFFFFF"/>
              </a:solidFill>
            </a:endParaRPr>
          </a:p>
          <a:p>
            <a:r>
              <a:rPr lang="es-ES" dirty="0" err="1" smtClean="0">
                <a:solidFill>
                  <a:srgbClr val="FFFFFF"/>
                </a:solidFill>
              </a:rPr>
              <a:t>Journals</a:t>
            </a:r>
            <a:r>
              <a:rPr lang="es-ES" dirty="0" smtClean="0">
                <a:solidFill>
                  <a:srgbClr val="FFFFFF"/>
                </a:solidFill>
              </a:rPr>
              <a:t> and </a:t>
            </a:r>
            <a:r>
              <a:rPr lang="es-ES" dirty="0" err="1" smtClean="0">
                <a:solidFill>
                  <a:srgbClr val="FFFFFF"/>
                </a:solidFill>
              </a:rPr>
              <a:t>logs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</a:p>
          <a:p>
            <a:r>
              <a:rPr lang="es-ES" dirty="0" err="1" smtClean="0">
                <a:solidFill>
                  <a:srgbClr val="FFFFFF"/>
                </a:solidFill>
              </a:rPr>
              <a:t>Proficiency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measures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</a:p>
          <a:p>
            <a:r>
              <a:rPr lang="es-ES" dirty="0" err="1" smtClean="0">
                <a:solidFill>
                  <a:srgbClr val="FFFFFF"/>
                </a:solidFill>
              </a:rPr>
              <a:t>Triangulation</a:t>
            </a:r>
            <a:r>
              <a:rPr lang="es-ES" dirty="0" smtClean="0">
                <a:solidFill>
                  <a:srgbClr val="FFFFFF"/>
                </a:solidFill>
              </a:rPr>
              <a:t>    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~PP172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67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3517" y="217182"/>
            <a:ext cx="7572120" cy="533823"/>
          </a:xfrm>
        </p:spPr>
        <p:txBody>
          <a:bodyPr/>
          <a:lstStyle/>
          <a:p>
            <a:r>
              <a:rPr lang="es-ES" dirty="0" err="1" smtClean="0"/>
              <a:t>Prequel</a:t>
            </a:r>
            <a:r>
              <a:rPr lang="es-ES" dirty="0" smtClean="0"/>
              <a:t>: Long </a:t>
            </a:r>
            <a:r>
              <a:rPr lang="es-ES" dirty="0" err="1" smtClean="0"/>
              <a:t>Rejects</a:t>
            </a:r>
            <a:r>
              <a:rPr lang="es-ES" dirty="0" smtClean="0"/>
              <a:t> </a:t>
            </a:r>
            <a:r>
              <a:rPr lang="es-ES" dirty="0" err="1" smtClean="0"/>
              <a:t>Hybrid</a:t>
            </a:r>
            <a:r>
              <a:rPr lang="es-ES" dirty="0" smtClean="0"/>
              <a:t> TBLT Syllabus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3517" y="1578634"/>
            <a:ext cx="8790317" cy="5080958"/>
          </a:xfrm>
        </p:spPr>
        <p:txBody>
          <a:bodyPr>
            <a:normAutofit/>
          </a:bodyPr>
          <a:lstStyle/>
          <a:p>
            <a:r>
              <a:rPr lang="en-GB" dirty="0" smtClean="0"/>
              <a:t>Rod Ellis (2009): TBLT and </a:t>
            </a:r>
            <a:r>
              <a:rPr lang="en-GB" dirty="0" err="1" smtClean="0"/>
              <a:t>TSLT</a:t>
            </a:r>
            <a:r>
              <a:rPr lang="en-GB" dirty="0" smtClean="0"/>
              <a:t> can be reconciled: task-based teaching can be used alongside form-focused approaches </a:t>
            </a:r>
          </a:p>
          <a:p>
            <a:r>
              <a:rPr lang="en-GB" dirty="0" err="1" smtClean="0"/>
              <a:t>Klapper</a:t>
            </a:r>
            <a:r>
              <a:rPr lang="en-GB" dirty="0" smtClean="0"/>
              <a:t> (2004): Structural syllabus + task syllabus. Forms arise from the task context; but planning needed to ensure grammatical structures are regularly revisited and recycled. </a:t>
            </a:r>
          </a:p>
          <a:p>
            <a:r>
              <a:rPr lang="en-GB" i="1" dirty="0" smtClean="0"/>
              <a:t> </a:t>
            </a:r>
            <a:r>
              <a:rPr lang="en-GB" dirty="0" smtClean="0"/>
              <a:t>Long: explicit knowledge CANNOT -&gt;  </a:t>
            </a:r>
            <a:r>
              <a:rPr lang="en-GB" dirty="0" err="1" smtClean="0"/>
              <a:t>automatization</a:t>
            </a:r>
            <a:r>
              <a:rPr lang="en-GB" dirty="0" smtClean="0"/>
              <a:t>. New explicit knowledge will not morph into the separate implicit system. </a:t>
            </a:r>
            <a:r>
              <a:rPr lang="en-GB" dirty="0" err="1" smtClean="0"/>
              <a:t>Klapper’s</a:t>
            </a:r>
            <a:r>
              <a:rPr lang="en-GB" dirty="0" smtClean="0"/>
              <a:t> and Ellis´ hybrid models are “fatally flawed” by trying to meld two oppositional psycholinguistic positions. </a:t>
            </a:r>
          </a:p>
          <a:p>
            <a:r>
              <a:rPr lang="en-GB" dirty="0" smtClean="0"/>
              <a:t>Better to use task repetition to improve task performance, than to rely on performance of individual grammatical structures before their time.  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~PP228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4508"/>
      </p:ext>
    </p:extLst>
  </p:cSld>
  <p:clrMapOvr>
    <a:masterClrMapping/>
  </p:clrMapOvr>
  <p:transition xmlns:p14="http://schemas.microsoft.com/office/powerpoint/2010/main" advTm="25758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505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505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Visit</a:t>
            </a:r>
            <a:r>
              <a:rPr lang="es-ES" dirty="0" smtClean="0"/>
              <a:t> HR manager </a:t>
            </a:r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505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Visit</a:t>
            </a:r>
            <a:r>
              <a:rPr lang="es-ES" dirty="0" smtClean="0"/>
              <a:t> </a:t>
            </a:r>
            <a:r>
              <a:rPr lang="es-ES" dirty="0" err="1" smtClean="0"/>
              <a:t>HR</a:t>
            </a:r>
            <a:r>
              <a:rPr lang="es-ES" dirty="0" smtClean="0"/>
              <a:t> manager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interview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and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505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Visit</a:t>
            </a:r>
            <a:r>
              <a:rPr lang="es-ES" dirty="0" smtClean="0"/>
              <a:t> </a:t>
            </a:r>
            <a:r>
              <a:rPr lang="es-ES" dirty="0" err="1" smtClean="0"/>
              <a:t>HR</a:t>
            </a:r>
            <a:r>
              <a:rPr lang="es-ES" dirty="0" smtClean="0"/>
              <a:t> manager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interview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and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smtClean="0"/>
              <a:t>Interviews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. </a:t>
            </a:r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84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Visit</a:t>
            </a:r>
            <a:r>
              <a:rPr lang="es-ES" dirty="0" smtClean="0"/>
              <a:t> </a:t>
            </a:r>
            <a:r>
              <a:rPr lang="es-ES" dirty="0" err="1" smtClean="0"/>
              <a:t>HR</a:t>
            </a:r>
            <a:r>
              <a:rPr lang="es-ES" dirty="0" smtClean="0"/>
              <a:t> manager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interview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and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smtClean="0"/>
              <a:t>Interviews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interview data </a:t>
            </a:r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84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Visit</a:t>
            </a:r>
            <a:r>
              <a:rPr lang="es-ES" dirty="0" smtClean="0"/>
              <a:t> </a:t>
            </a:r>
            <a:r>
              <a:rPr lang="es-ES" dirty="0" err="1" smtClean="0"/>
              <a:t>HR</a:t>
            </a:r>
            <a:r>
              <a:rPr lang="es-ES" dirty="0" smtClean="0"/>
              <a:t> manager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interview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and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smtClean="0"/>
              <a:t>Interviews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interview data </a:t>
            </a:r>
          </a:p>
          <a:p>
            <a:r>
              <a:rPr lang="es-ES" dirty="0" err="1" smtClean="0"/>
              <a:t>Observations</a:t>
            </a:r>
            <a:r>
              <a:rPr lang="es-ES" dirty="0" smtClean="0"/>
              <a:t> – </a:t>
            </a:r>
            <a:r>
              <a:rPr lang="es-ES" dirty="0" err="1" smtClean="0"/>
              <a:t>visit</a:t>
            </a:r>
            <a:r>
              <a:rPr lang="es-ES" dirty="0" smtClean="0"/>
              <a:t> a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. Record / video.  </a:t>
            </a:r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84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Visit</a:t>
            </a:r>
            <a:r>
              <a:rPr lang="es-ES" dirty="0" smtClean="0"/>
              <a:t> </a:t>
            </a:r>
            <a:r>
              <a:rPr lang="es-ES" dirty="0" err="1" smtClean="0"/>
              <a:t>HR</a:t>
            </a:r>
            <a:r>
              <a:rPr lang="es-ES" dirty="0" smtClean="0"/>
              <a:t> manager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interview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and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smtClean="0"/>
              <a:t>Interviews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interview data </a:t>
            </a:r>
          </a:p>
          <a:p>
            <a:r>
              <a:rPr lang="es-ES" dirty="0" err="1" smtClean="0"/>
              <a:t>Observations</a:t>
            </a:r>
            <a:r>
              <a:rPr lang="es-ES" dirty="0" smtClean="0"/>
              <a:t> – </a:t>
            </a:r>
            <a:r>
              <a:rPr lang="es-ES" dirty="0" err="1" smtClean="0"/>
              <a:t>visit</a:t>
            </a:r>
            <a:r>
              <a:rPr lang="es-ES" dirty="0" smtClean="0"/>
              <a:t> a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. Record / video.  </a:t>
            </a:r>
          </a:p>
          <a:p>
            <a:r>
              <a:rPr lang="es-ES" dirty="0" err="1" smtClean="0"/>
              <a:t>Design</a:t>
            </a:r>
            <a:r>
              <a:rPr lang="es-ES" dirty="0" smtClean="0"/>
              <a:t> </a:t>
            </a:r>
            <a:r>
              <a:rPr lang="es-ES" dirty="0" err="1" smtClean="0"/>
              <a:t>Questionnaire</a:t>
            </a:r>
            <a:r>
              <a:rPr lang="es-ES" dirty="0" smtClean="0"/>
              <a:t>/s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/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84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Visit</a:t>
            </a:r>
            <a:r>
              <a:rPr lang="es-ES" dirty="0" smtClean="0"/>
              <a:t> </a:t>
            </a:r>
            <a:r>
              <a:rPr lang="es-ES" dirty="0" err="1" smtClean="0"/>
              <a:t>HR</a:t>
            </a:r>
            <a:r>
              <a:rPr lang="es-ES" dirty="0" smtClean="0"/>
              <a:t> manager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interview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and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smtClean="0"/>
              <a:t>Interviews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interview data </a:t>
            </a:r>
          </a:p>
          <a:p>
            <a:r>
              <a:rPr lang="es-ES" dirty="0" err="1" smtClean="0"/>
              <a:t>Observations</a:t>
            </a:r>
            <a:r>
              <a:rPr lang="es-ES" dirty="0" smtClean="0"/>
              <a:t> – </a:t>
            </a:r>
            <a:r>
              <a:rPr lang="es-ES" dirty="0" err="1" smtClean="0"/>
              <a:t>visit</a:t>
            </a:r>
            <a:r>
              <a:rPr lang="es-ES" dirty="0" smtClean="0"/>
              <a:t> a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. Record / video.  </a:t>
            </a:r>
          </a:p>
          <a:p>
            <a:r>
              <a:rPr lang="es-ES" dirty="0" err="1" smtClean="0"/>
              <a:t>Design</a:t>
            </a:r>
            <a:r>
              <a:rPr lang="es-ES" dirty="0" smtClean="0"/>
              <a:t> </a:t>
            </a:r>
            <a:r>
              <a:rPr lang="es-ES" dirty="0" err="1" smtClean="0"/>
              <a:t>Questionnaire</a:t>
            </a:r>
            <a:r>
              <a:rPr lang="es-ES" dirty="0" smtClean="0"/>
              <a:t>/s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/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</a:t>
            </a:r>
            <a:r>
              <a:rPr lang="es-ES" dirty="0" err="1" smtClean="0"/>
              <a:t>questionnaire</a:t>
            </a:r>
            <a:r>
              <a:rPr lang="es-ES" dirty="0" smtClean="0"/>
              <a:t>; </a:t>
            </a:r>
            <a:r>
              <a:rPr lang="es-ES" dirty="0" err="1" smtClean="0"/>
              <a:t>adjust</a:t>
            </a:r>
            <a:r>
              <a:rPr lang="es-ES" dirty="0" smtClean="0"/>
              <a:t>; </a:t>
            </a:r>
            <a:r>
              <a:rPr lang="es-ES" dirty="0" err="1" smtClean="0"/>
              <a:t>administer</a:t>
            </a:r>
            <a:r>
              <a:rPr lang="es-ES" dirty="0" smtClean="0"/>
              <a:t> </a:t>
            </a:r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84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 lnSpcReduction="10000"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Visit</a:t>
            </a:r>
            <a:r>
              <a:rPr lang="es-ES" dirty="0" smtClean="0"/>
              <a:t> </a:t>
            </a:r>
            <a:r>
              <a:rPr lang="es-ES" dirty="0" err="1" smtClean="0"/>
              <a:t>HR</a:t>
            </a:r>
            <a:r>
              <a:rPr lang="es-ES" dirty="0" smtClean="0"/>
              <a:t> manager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interview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and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smtClean="0"/>
              <a:t>Interviews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interview data </a:t>
            </a:r>
          </a:p>
          <a:p>
            <a:r>
              <a:rPr lang="es-ES" dirty="0" err="1" smtClean="0"/>
              <a:t>Observations</a:t>
            </a:r>
            <a:r>
              <a:rPr lang="es-ES" dirty="0" smtClean="0"/>
              <a:t> – </a:t>
            </a:r>
            <a:r>
              <a:rPr lang="es-ES" dirty="0" err="1" smtClean="0"/>
              <a:t>visit</a:t>
            </a:r>
            <a:r>
              <a:rPr lang="es-ES" dirty="0" smtClean="0"/>
              <a:t> a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. Record / video.  </a:t>
            </a:r>
          </a:p>
          <a:p>
            <a:r>
              <a:rPr lang="es-ES" dirty="0" err="1" smtClean="0"/>
              <a:t>Design</a:t>
            </a:r>
            <a:r>
              <a:rPr lang="es-ES" dirty="0" smtClean="0"/>
              <a:t> </a:t>
            </a:r>
            <a:r>
              <a:rPr lang="es-ES" dirty="0" err="1" smtClean="0"/>
              <a:t>Questionnaire</a:t>
            </a:r>
            <a:r>
              <a:rPr lang="es-ES" dirty="0" smtClean="0"/>
              <a:t>/s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/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</a:t>
            </a:r>
            <a:r>
              <a:rPr lang="es-ES" dirty="0" err="1" smtClean="0"/>
              <a:t>questionnaire</a:t>
            </a:r>
            <a:r>
              <a:rPr lang="es-ES" dirty="0" smtClean="0"/>
              <a:t>; </a:t>
            </a:r>
            <a:r>
              <a:rPr lang="es-ES" dirty="0" err="1" smtClean="0"/>
              <a:t>adjust</a:t>
            </a:r>
            <a:r>
              <a:rPr lang="es-ES" dirty="0" smtClean="0"/>
              <a:t>; </a:t>
            </a:r>
            <a:r>
              <a:rPr lang="es-ES" dirty="0" err="1" smtClean="0"/>
              <a:t>administer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data; </a:t>
            </a:r>
            <a:r>
              <a:rPr lang="es-ES" dirty="0" err="1" smtClean="0"/>
              <a:t>follow</a:t>
            </a:r>
            <a:r>
              <a:rPr lang="es-ES" dirty="0" smtClean="0"/>
              <a:t>-ups </a:t>
            </a:r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84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le-1108316_640.jpg"/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9144000" cy="531653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484094"/>
            <a:ext cx="7369282" cy="663219"/>
          </a:xfrm>
        </p:spPr>
        <p:txBody>
          <a:bodyPr/>
          <a:lstStyle/>
          <a:p>
            <a:r>
              <a:rPr lang="es-ES" dirty="0" smtClean="0"/>
              <a:t>Incidental </a:t>
            </a:r>
            <a:r>
              <a:rPr lang="es-ES" i="1" dirty="0" err="1" smtClean="0"/>
              <a:t>focus</a:t>
            </a:r>
            <a:r>
              <a:rPr lang="es-ES" i="1" dirty="0" smtClean="0"/>
              <a:t> </a:t>
            </a:r>
            <a:r>
              <a:rPr lang="es-ES" i="1" dirty="0" err="1" smtClean="0"/>
              <a:t>on</a:t>
            </a:r>
            <a:r>
              <a:rPr lang="es-ES" i="1" dirty="0" smtClean="0"/>
              <a:t> </a:t>
            </a:r>
            <a:r>
              <a:rPr lang="es-ES" i="1" dirty="0" err="1" smtClean="0"/>
              <a:t>form</a:t>
            </a:r>
            <a:r>
              <a:rPr lang="es-ES" i="1" dirty="0" smtClean="0"/>
              <a:t> </a:t>
            </a:r>
            <a:r>
              <a:rPr lang="es-ES" dirty="0" err="1" smtClean="0"/>
              <a:t>works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45721"/>
            <a:ext cx="7556313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5" name="~PP146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8196"/>
      </p:ext>
    </p:extLst>
  </p:cSld>
  <p:clrMapOvr>
    <a:masterClrMapping/>
  </p:clrMapOvr>
  <p:transition xmlns:p14="http://schemas.microsoft.com/office/powerpoint/2010/main" advTm="1137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 fontScale="92500" lnSpcReduction="20000"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Visit</a:t>
            </a:r>
            <a:r>
              <a:rPr lang="es-ES" dirty="0" smtClean="0"/>
              <a:t> </a:t>
            </a:r>
            <a:r>
              <a:rPr lang="es-ES" dirty="0" err="1" smtClean="0"/>
              <a:t>HR</a:t>
            </a:r>
            <a:r>
              <a:rPr lang="es-ES" dirty="0" smtClean="0"/>
              <a:t> manager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interview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and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smtClean="0"/>
              <a:t>Interviews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interview data </a:t>
            </a:r>
          </a:p>
          <a:p>
            <a:r>
              <a:rPr lang="es-ES" dirty="0" err="1" smtClean="0"/>
              <a:t>Observations</a:t>
            </a:r>
            <a:r>
              <a:rPr lang="es-ES" dirty="0" smtClean="0"/>
              <a:t> – </a:t>
            </a:r>
            <a:r>
              <a:rPr lang="es-ES" dirty="0" err="1" smtClean="0"/>
              <a:t>visit</a:t>
            </a:r>
            <a:r>
              <a:rPr lang="es-ES" dirty="0" smtClean="0"/>
              <a:t> a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. Record / video.  </a:t>
            </a:r>
          </a:p>
          <a:p>
            <a:r>
              <a:rPr lang="es-ES" dirty="0" err="1" smtClean="0"/>
              <a:t>Design</a:t>
            </a:r>
            <a:r>
              <a:rPr lang="es-ES" dirty="0" smtClean="0"/>
              <a:t> </a:t>
            </a:r>
            <a:r>
              <a:rPr lang="es-ES" dirty="0" err="1" smtClean="0"/>
              <a:t>Questionnaire</a:t>
            </a:r>
            <a:r>
              <a:rPr lang="es-ES" dirty="0" smtClean="0"/>
              <a:t>/s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/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</a:t>
            </a:r>
            <a:r>
              <a:rPr lang="es-ES" dirty="0" err="1" smtClean="0"/>
              <a:t>questionnaire</a:t>
            </a:r>
            <a:r>
              <a:rPr lang="es-ES" dirty="0" smtClean="0"/>
              <a:t>; </a:t>
            </a:r>
            <a:r>
              <a:rPr lang="es-ES" dirty="0" err="1" smtClean="0"/>
              <a:t>adjust</a:t>
            </a:r>
            <a:r>
              <a:rPr lang="es-ES" dirty="0" smtClean="0"/>
              <a:t>; </a:t>
            </a:r>
            <a:r>
              <a:rPr lang="es-ES" dirty="0" err="1" smtClean="0"/>
              <a:t>administer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data; </a:t>
            </a:r>
            <a:r>
              <a:rPr lang="es-ES" dirty="0" err="1" smtClean="0"/>
              <a:t>follow</a:t>
            </a:r>
            <a:r>
              <a:rPr lang="es-ES" dirty="0" smtClean="0"/>
              <a:t>-ups </a:t>
            </a:r>
          </a:p>
          <a:p>
            <a:r>
              <a:rPr lang="es-ES" dirty="0" smtClean="0"/>
              <a:t>Decide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core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     </a:t>
            </a:r>
            <a:endParaRPr lang="en-GB" dirty="0"/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84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 fontScale="92500" lnSpcReduction="20000"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Visit</a:t>
            </a:r>
            <a:r>
              <a:rPr lang="es-ES" dirty="0" smtClean="0"/>
              <a:t> </a:t>
            </a:r>
            <a:r>
              <a:rPr lang="es-ES" dirty="0" err="1" smtClean="0"/>
              <a:t>HR</a:t>
            </a:r>
            <a:r>
              <a:rPr lang="es-ES" dirty="0" smtClean="0"/>
              <a:t> manager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interview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and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smtClean="0"/>
              <a:t>Interviews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interview data </a:t>
            </a:r>
          </a:p>
          <a:p>
            <a:r>
              <a:rPr lang="es-ES" dirty="0" err="1" smtClean="0"/>
              <a:t>Observations</a:t>
            </a:r>
            <a:r>
              <a:rPr lang="es-ES" dirty="0" smtClean="0"/>
              <a:t> – </a:t>
            </a:r>
            <a:r>
              <a:rPr lang="es-ES" dirty="0" err="1" smtClean="0"/>
              <a:t>visit</a:t>
            </a:r>
            <a:r>
              <a:rPr lang="es-ES" dirty="0" smtClean="0"/>
              <a:t> a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. Record / video.  </a:t>
            </a:r>
          </a:p>
          <a:p>
            <a:r>
              <a:rPr lang="es-ES" dirty="0" err="1" smtClean="0"/>
              <a:t>Design</a:t>
            </a:r>
            <a:r>
              <a:rPr lang="es-ES" dirty="0" smtClean="0"/>
              <a:t> </a:t>
            </a:r>
            <a:r>
              <a:rPr lang="es-ES" dirty="0" err="1" smtClean="0"/>
              <a:t>Questionnaire</a:t>
            </a:r>
            <a:r>
              <a:rPr lang="es-ES" dirty="0" smtClean="0"/>
              <a:t>/s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/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</a:t>
            </a:r>
            <a:r>
              <a:rPr lang="es-ES" dirty="0" err="1" smtClean="0"/>
              <a:t>questionnaire</a:t>
            </a:r>
            <a:r>
              <a:rPr lang="es-ES" dirty="0" smtClean="0"/>
              <a:t>; </a:t>
            </a:r>
            <a:r>
              <a:rPr lang="es-ES" dirty="0" err="1" smtClean="0"/>
              <a:t>adjust</a:t>
            </a:r>
            <a:r>
              <a:rPr lang="es-ES" dirty="0" smtClean="0"/>
              <a:t>; </a:t>
            </a:r>
            <a:r>
              <a:rPr lang="es-ES" dirty="0" err="1" smtClean="0"/>
              <a:t>administer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data; </a:t>
            </a:r>
            <a:r>
              <a:rPr lang="es-ES" dirty="0" err="1" smtClean="0"/>
              <a:t>follow</a:t>
            </a:r>
            <a:r>
              <a:rPr lang="es-ES" dirty="0" smtClean="0"/>
              <a:t>-ups </a:t>
            </a:r>
          </a:p>
          <a:p>
            <a:r>
              <a:rPr lang="es-ES" dirty="0" smtClean="0"/>
              <a:t>Decide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core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     </a:t>
            </a:r>
            <a:endParaRPr lang="en-GB" dirty="0"/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84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23456632_9591ec41b6_z.jpg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475" y="142875"/>
            <a:ext cx="7177162" cy="1116106"/>
          </a:xfrm>
        </p:spPr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Needs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:  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7475" y="1400175"/>
            <a:ext cx="8855075" cy="5457825"/>
          </a:xfrm>
        </p:spPr>
        <p:txBody>
          <a:bodyPr>
            <a:normAutofit fontScale="92500" lnSpcReduction="20000"/>
          </a:bodyPr>
          <a:lstStyle/>
          <a:p>
            <a:r>
              <a:rPr lang="es-ES" dirty="0" err="1" smtClean="0"/>
              <a:t>Request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CaixaBank</a:t>
            </a:r>
            <a:r>
              <a:rPr lang="es-ES" dirty="0" smtClean="0"/>
              <a:t> (</a:t>
            </a:r>
            <a:r>
              <a:rPr lang="es-ES" dirty="0" err="1" smtClean="0"/>
              <a:t>biggest</a:t>
            </a:r>
            <a:r>
              <a:rPr lang="es-ES" dirty="0" smtClean="0"/>
              <a:t> </a:t>
            </a:r>
            <a:r>
              <a:rPr lang="es-ES" dirty="0" err="1" smtClean="0"/>
              <a:t>bank</a:t>
            </a:r>
            <a:r>
              <a:rPr lang="es-ES" dirty="0" smtClean="0"/>
              <a:t> in </a:t>
            </a:r>
            <a:r>
              <a:rPr lang="es-ES" dirty="0" err="1" smtClean="0"/>
              <a:t>Spain</a:t>
            </a:r>
            <a:r>
              <a:rPr lang="es-ES" dirty="0" smtClean="0"/>
              <a:t>)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English </a:t>
            </a:r>
            <a:r>
              <a:rPr lang="es-ES" dirty="0" err="1" smtClean="0"/>
              <a:t>proficiency</a:t>
            </a:r>
            <a:r>
              <a:rPr lang="es-ES" dirty="0" smtClean="0"/>
              <a:t> of </a:t>
            </a:r>
            <a:r>
              <a:rPr lang="es-ES" dirty="0" err="1" smtClean="0"/>
              <a:t>bank</a:t>
            </a:r>
            <a:r>
              <a:rPr lang="es-ES" dirty="0" smtClean="0"/>
              <a:t>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lots</a:t>
            </a:r>
            <a:r>
              <a:rPr lang="es-ES" dirty="0" smtClean="0"/>
              <a:t> of </a:t>
            </a:r>
            <a:r>
              <a:rPr lang="es-ES" dirty="0" err="1" smtClean="0"/>
              <a:t>tourists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Visit</a:t>
            </a:r>
            <a:r>
              <a:rPr lang="es-ES" dirty="0" smtClean="0"/>
              <a:t> </a:t>
            </a:r>
            <a:r>
              <a:rPr lang="es-ES" dirty="0" err="1" smtClean="0"/>
              <a:t>HR</a:t>
            </a:r>
            <a:r>
              <a:rPr lang="es-ES" dirty="0" smtClean="0"/>
              <a:t> manager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interview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sample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and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smtClean="0"/>
              <a:t>Interviews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identify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interview data </a:t>
            </a:r>
          </a:p>
          <a:p>
            <a:r>
              <a:rPr lang="es-ES" dirty="0" err="1" smtClean="0"/>
              <a:t>Observations</a:t>
            </a:r>
            <a:r>
              <a:rPr lang="es-ES" dirty="0" smtClean="0"/>
              <a:t> – </a:t>
            </a:r>
            <a:r>
              <a:rPr lang="es-ES" dirty="0" err="1" smtClean="0"/>
              <a:t>visit</a:t>
            </a:r>
            <a:r>
              <a:rPr lang="es-ES" dirty="0" smtClean="0"/>
              <a:t> a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branches</a:t>
            </a:r>
            <a:r>
              <a:rPr lang="es-ES" dirty="0" smtClean="0"/>
              <a:t>. Record / video.  </a:t>
            </a:r>
          </a:p>
          <a:p>
            <a:r>
              <a:rPr lang="es-ES" dirty="0" err="1" smtClean="0"/>
              <a:t>Design</a:t>
            </a:r>
            <a:r>
              <a:rPr lang="es-ES" dirty="0" smtClean="0"/>
              <a:t> </a:t>
            </a:r>
            <a:r>
              <a:rPr lang="es-ES" dirty="0" err="1" smtClean="0"/>
              <a:t>Questionnaire</a:t>
            </a:r>
            <a:r>
              <a:rPr lang="es-ES" dirty="0" smtClean="0"/>
              <a:t>/s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insiders</a:t>
            </a:r>
            <a:r>
              <a:rPr lang="es-ES" dirty="0" smtClean="0"/>
              <a:t> / </a:t>
            </a:r>
            <a:r>
              <a:rPr lang="es-ES" dirty="0" err="1" smtClean="0"/>
              <a:t>students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Pilot</a:t>
            </a:r>
            <a:r>
              <a:rPr lang="es-ES" dirty="0" smtClean="0"/>
              <a:t> </a:t>
            </a:r>
            <a:r>
              <a:rPr lang="es-ES" dirty="0" err="1" smtClean="0"/>
              <a:t>questionnaire</a:t>
            </a:r>
            <a:r>
              <a:rPr lang="es-ES" dirty="0" smtClean="0"/>
              <a:t>; </a:t>
            </a:r>
            <a:r>
              <a:rPr lang="es-ES" dirty="0" err="1" smtClean="0"/>
              <a:t>adjust</a:t>
            </a:r>
            <a:r>
              <a:rPr lang="es-ES" dirty="0" smtClean="0"/>
              <a:t>; </a:t>
            </a:r>
            <a:r>
              <a:rPr lang="es-ES" dirty="0" err="1" smtClean="0"/>
              <a:t>administer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Analyse</a:t>
            </a:r>
            <a:r>
              <a:rPr lang="es-ES" dirty="0" smtClean="0"/>
              <a:t> </a:t>
            </a:r>
            <a:r>
              <a:rPr lang="es-ES" dirty="0" smtClean="0"/>
              <a:t>data; </a:t>
            </a:r>
            <a:r>
              <a:rPr lang="es-ES" dirty="0" err="1" smtClean="0"/>
              <a:t>follow</a:t>
            </a:r>
            <a:r>
              <a:rPr lang="es-ES" dirty="0" smtClean="0"/>
              <a:t>-ups </a:t>
            </a:r>
          </a:p>
          <a:p>
            <a:r>
              <a:rPr lang="es-ES" dirty="0" smtClean="0"/>
              <a:t>Decide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core</a:t>
            </a:r>
            <a:r>
              <a:rPr lang="es-ES" dirty="0" smtClean="0"/>
              <a:t> Target </a:t>
            </a:r>
            <a:r>
              <a:rPr lang="es-ES" dirty="0" err="1" smtClean="0"/>
              <a:t>Tasks</a:t>
            </a:r>
            <a:r>
              <a:rPr lang="es-ES" dirty="0" smtClean="0"/>
              <a:t>     </a:t>
            </a:r>
            <a:endParaRPr lang="en-GB" dirty="0"/>
          </a:p>
        </p:txBody>
      </p:sp>
      <p:pic>
        <p:nvPicPr>
          <p:cNvPr id="4" name="~PP110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8436"/>
      </p:ext>
    </p:extLst>
  </p:cSld>
  <p:clrMapOvr>
    <a:masterClrMapping/>
  </p:clrMapOvr>
  <p:transition xmlns:p14="http://schemas.microsoft.com/office/powerpoint/2010/main" advTm="3659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le-1108316_640.jpg"/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9144000" cy="531653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484094"/>
            <a:ext cx="7369282" cy="663219"/>
          </a:xfrm>
        </p:spPr>
        <p:txBody>
          <a:bodyPr/>
          <a:lstStyle/>
          <a:p>
            <a:r>
              <a:rPr lang="es-ES" dirty="0" smtClean="0"/>
              <a:t>Incidental </a:t>
            </a:r>
            <a:r>
              <a:rPr lang="es-ES" i="1" dirty="0" err="1" smtClean="0"/>
              <a:t>focus</a:t>
            </a:r>
            <a:r>
              <a:rPr lang="es-ES" i="1" dirty="0" smtClean="0"/>
              <a:t> </a:t>
            </a:r>
            <a:r>
              <a:rPr lang="es-ES" i="1" dirty="0" err="1" smtClean="0"/>
              <a:t>on</a:t>
            </a:r>
            <a:r>
              <a:rPr lang="es-ES" i="1" dirty="0" smtClean="0"/>
              <a:t> </a:t>
            </a:r>
            <a:r>
              <a:rPr lang="es-ES" i="1" dirty="0" err="1" smtClean="0"/>
              <a:t>form</a:t>
            </a:r>
            <a:r>
              <a:rPr lang="es-ES" i="1" dirty="0" smtClean="0"/>
              <a:t> </a:t>
            </a:r>
            <a:r>
              <a:rPr lang="es-ES" dirty="0" err="1" smtClean="0"/>
              <a:t>works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45721"/>
            <a:ext cx="7556313" cy="5029200"/>
          </a:xfrm>
        </p:spPr>
        <p:txBody>
          <a:bodyPr>
            <a:normAutofit/>
          </a:bodyPr>
          <a:lstStyle/>
          <a:p>
            <a:r>
              <a:rPr lang="en-GB" dirty="0"/>
              <a:t>Swan (2005): No evidence for TBLT claims about ‘noticing’ -incidental ‘focus on form’ during tasks not warranted.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~PP146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8196"/>
      </p:ext>
    </p:extLst>
  </p:cSld>
  <p:clrMapOvr>
    <a:masterClrMapping/>
  </p:clrMapOvr>
  <p:transition xmlns:p14="http://schemas.microsoft.com/office/powerpoint/2010/main" advTm="1137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le-1108316_640.jpg"/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9144000" cy="531653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484094"/>
            <a:ext cx="7369282" cy="663219"/>
          </a:xfrm>
        </p:spPr>
        <p:txBody>
          <a:bodyPr/>
          <a:lstStyle/>
          <a:p>
            <a:r>
              <a:rPr lang="es-ES" dirty="0" smtClean="0"/>
              <a:t>Incidental </a:t>
            </a:r>
            <a:r>
              <a:rPr lang="es-ES" i="1" dirty="0" err="1" smtClean="0"/>
              <a:t>focus</a:t>
            </a:r>
            <a:r>
              <a:rPr lang="es-ES" i="1" dirty="0" smtClean="0"/>
              <a:t> </a:t>
            </a:r>
            <a:r>
              <a:rPr lang="es-ES" i="1" dirty="0" err="1" smtClean="0"/>
              <a:t>on</a:t>
            </a:r>
            <a:r>
              <a:rPr lang="es-ES" i="1" dirty="0" smtClean="0"/>
              <a:t> </a:t>
            </a:r>
            <a:r>
              <a:rPr lang="es-ES" i="1" dirty="0" err="1" smtClean="0"/>
              <a:t>form</a:t>
            </a:r>
            <a:r>
              <a:rPr lang="es-ES" i="1" dirty="0" smtClean="0"/>
              <a:t> </a:t>
            </a:r>
            <a:r>
              <a:rPr lang="es-ES" dirty="0" err="1" smtClean="0"/>
              <a:t>works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45721"/>
            <a:ext cx="7556313" cy="5029200"/>
          </a:xfrm>
        </p:spPr>
        <p:txBody>
          <a:bodyPr>
            <a:normAutofit/>
          </a:bodyPr>
          <a:lstStyle/>
          <a:p>
            <a:r>
              <a:rPr lang="en-GB" dirty="0"/>
              <a:t>Swan (2005): No evidence for TBLT claims about ‘noticing’ -incidental ‘focus on form’ during tasks not warranted. </a:t>
            </a:r>
          </a:p>
          <a:p>
            <a:r>
              <a:rPr lang="en-GB" dirty="0" smtClean="0"/>
              <a:t>Long (2016): research demonstrates the contrary: re. Norris &amp; Ortega (2000) statistical meta-analysis; 2nd meta-analysis (Goo, </a:t>
            </a:r>
            <a:r>
              <a:rPr lang="en-GB" dirty="0" err="1" smtClean="0"/>
              <a:t>Granena</a:t>
            </a:r>
            <a:r>
              <a:rPr lang="en-GB" dirty="0" smtClean="0"/>
              <a:t>, Novella, &amp; </a:t>
            </a:r>
            <a:r>
              <a:rPr lang="en-GB" dirty="0" err="1" smtClean="0"/>
              <a:t>Yilmaz</a:t>
            </a:r>
            <a:r>
              <a:rPr lang="en-GB" dirty="0" smtClean="0"/>
              <a:t>, 2015) confirmed earlier results.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~PP146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8196"/>
      </p:ext>
    </p:extLst>
  </p:cSld>
  <p:clrMapOvr>
    <a:masterClrMapping/>
  </p:clrMapOvr>
  <p:transition xmlns:p14="http://schemas.microsoft.com/office/powerpoint/2010/main" advTm="1137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le-1108316_640.jpg"/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9144000" cy="531653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484094"/>
            <a:ext cx="7369282" cy="663219"/>
          </a:xfrm>
        </p:spPr>
        <p:txBody>
          <a:bodyPr/>
          <a:lstStyle/>
          <a:p>
            <a:r>
              <a:rPr lang="es-ES" dirty="0" smtClean="0"/>
              <a:t>Incidental </a:t>
            </a:r>
            <a:r>
              <a:rPr lang="es-ES" i="1" dirty="0" err="1" smtClean="0"/>
              <a:t>focus</a:t>
            </a:r>
            <a:r>
              <a:rPr lang="es-ES" i="1" dirty="0" smtClean="0"/>
              <a:t> </a:t>
            </a:r>
            <a:r>
              <a:rPr lang="es-ES" i="1" dirty="0" err="1" smtClean="0"/>
              <a:t>on</a:t>
            </a:r>
            <a:r>
              <a:rPr lang="es-ES" i="1" dirty="0" smtClean="0"/>
              <a:t> </a:t>
            </a:r>
            <a:r>
              <a:rPr lang="es-ES" i="1" dirty="0" err="1" smtClean="0"/>
              <a:t>form</a:t>
            </a:r>
            <a:r>
              <a:rPr lang="es-ES" i="1" dirty="0" smtClean="0"/>
              <a:t> </a:t>
            </a:r>
            <a:r>
              <a:rPr lang="es-ES" dirty="0" err="1" smtClean="0"/>
              <a:t>works</a:t>
            </a:r>
            <a:r>
              <a:rPr lang="es-ES" dirty="0" smtClean="0"/>
              <a:t> 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4" y="1345721"/>
            <a:ext cx="7556313" cy="5029200"/>
          </a:xfrm>
        </p:spPr>
        <p:txBody>
          <a:bodyPr>
            <a:normAutofit/>
          </a:bodyPr>
          <a:lstStyle/>
          <a:p>
            <a:r>
              <a:rPr lang="en-GB" dirty="0"/>
              <a:t>Swan (2005): No evidence for TBLT claims about ‘noticing’ -incidental ‘focus on form’ during tasks not warranted. </a:t>
            </a:r>
          </a:p>
          <a:p>
            <a:r>
              <a:rPr lang="en-GB" dirty="0" smtClean="0"/>
              <a:t>Long (2016): research demonstrates the contrary: re. Norris &amp; Ortega (2000) statistical meta-analysis; 2nd meta-analysis (Goo, </a:t>
            </a:r>
            <a:r>
              <a:rPr lang="en-GB" dirty="0" err="1" smtClean="0"/>
              <a:t>Granena</a:t>
            </a:r>
            <a:r>
              <a:rPr lang="en-GB" dirty="0" smtClean="0"/>
              <a:t>, Novella, &amp; </a:t>
            </a:r>
            <a:r>
              <a:rPr lang="en-GB" dirty="0" err="1" smtClean="0"/>
              <a:t>Yilmaz</a:t>
            </a:r>
            <a:r>
              <a:rPr lang="en-GB" dirty="0" smtClean="0"/>
              <a:t>, 2015) confirmed earlier results. </a:t>
            </a:r>
          </a:p>
          <a:p>
            <a:r>
              <a:rPr lang="en-GB" dirty="0" smtClean="0"/>
              <a:t>60 + studies on recasts show they lead to substantial learning gains in grammar and vocabulary (Goo &amp; Mackey, 2013; Li, 2010, and Mackey &amp; Goo, 2007).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~PP146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8196"/>
      </p:ext>
    </p:extLst>
  </p:cSld>
  <p:clrMapOvr>
    <a:masterClrMapping/>
  </p:clrMapOvr>
  <p:transition xmlns:p14="http://schemas.microsoft.com/office/powerpoint/2010/main" advTm="1137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BLTUnit5">
  <a:themeElements>
    <a:clrScheme name="Custom 4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293A91"/>
      </a:accent1>
      <a:accent2>
        <a:srgbClr val="522B88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TBLTUnit5</Template>
  <TotalTime>1235</TotalTime>
  <Words>2959</Words>
  <Application>Microsoft Macintosh PowerPoint</Application>
  <PresentationFormat>On-screen Show (4:3)</PresentationFormat>
  <Paragraphs>291</Paragraphs>
  <Slides>62</Slides>
  <Notes>0</Notes>
  <HiddenSlides>0</HiddenSlides>
  <MMClips>61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TBLTUnit5</vt:lpstr>
      <vt:lpstr>Identifying target tasks</vt:lpstr>
      <vt:lpstr>Prequel: Long Rejects Hybrid TBLT Syllabus </vt:lpstr>
      <vt:lpstr>Prequel: Long Rejects Hybrid TBLT Syllabus </vt:lpstr>
      <vt:lpstr>Prequel: Long Rejects Hybrid TBLT Syllabus </vt:lpstr>
      <vt:lpstr>Prequel: Long Rejects Hybrid TBLT Syllabus </vt:lpstr>
      <vt:lpstr>Incidental focus on form works </vt:lpstr>
      <vt:lpstr>Incidental focus on form works </vt:lpstr>
      <vt:lpstr>Incidental focus on form works </vt:lpstr>
      <vt:lpstr>Incidental focus on form works </vt:lpstr>
      <vt:lpstr>Incidental focus on form works </vt:lpstr>
      <vt:lpstr>Needs Analysis =  Identify Target Tasks </vt:lpstr>
      <vt:lpstr>Needs Analysis =  Identify Target Tasks </vt:lpstr>
      <vt:lpstr>Needs Analysis =  Identify Target Tasks </vt:lpstr>
      <vt:lpstr>Needs Analysis =  Identify Target Tasks </vt:lpstr>
      <vt:lpstr>Needs Analysis =  Identify Target Tasks </vt:lpstr>
      <vt:lpstr>Needs Analysis =  Identify Target Tasks </vt:lpstr>
      <vt:lpstr>Means Analysis </vt:lpstr>
      <vt:lpstr>Needs Analysis: Target Tasks </vt:lpstr>
      <vt:lpstr>Needs Analysis: Target Tasks </vt:lpstr>
      <vt:lpstr>Needs Analysis: Target Tasks </vt:lpstr>
      <vt:lpstr>Needs Analysis: Target Tasks </vt:lpstr>
      <vt:lpstr>Needs Analysis: Target Tasks </vt:lpstr>
      <vt:lpstr>Needs Analysis: Target Tasks </vt:lpstr>
      <vt:lpstr>Needs Analysis: Target Tasks </vt:lpstr>
      <vt:lpstr>Needs Analysis Sources  </vt:lpstr>
      <vt:lpstr>Needs Analysis Sources  </vt:lpstr>
      <vt:lpstr>Needs Analysis Sources  </vt:lpstr>
      <vt:lpstr>Needs Analysis Sources  </vt:lpstr>
      <vt:lpstr>Needs Analysis Sources  </vt:lpstr>
      <vt:lpstr>Needs Analysis Sources  </vt:lpstr>
      <vt:lpstr>Methods </vt:lpstr>
      <vt:lpstr>Soldier's Manual of Common Tasks: “Send a radio message.”    </vt:lpstr>
      <vt:lpstr>Soldier's Manual of Common Tasks: “Send a radio message.”    </vt:lpstr>
      <vt:lpstr>Soldier's Manual of Common Tasks: “Send a radio message.”    </vt:lpstr>
      <vt:lpstr>Soldier's Manual of Common Tasks: “Send a radio message.”    </vt:lpstr>
      <vt:lpstr>Soldier's Manual of Common Tasks: “Send a radio message.”    </vt:lpstr>
      <vt:lpstr>DOT: Museum Attendant  </vt:lpstr>
      <vt:lpstr>DOT: Museum Attendant  </vt:lpstr>
      <vt:lpstr>DOT: Museum Attendant  </vt:lpstr>
      <vt:lpstr>DOT: Museum Attendant  </vt:lpstr>
      <vt:lpstr>DOT: Museum Attendant  </vt:lpstr>
      <vt:lpstr>DOT: Museum Attendant  </vt:lpstr>
      <vt:lpstr>DOT: Secretary (Clerical) </vt:lpstr>
      <vt:lpstr>DOT: Waiter </vt:lpstr>
      <vt:lpstr>DOT: Human Resource Manager </vt:lpstr>
      <vt:lpstr>HR Core target tasks </vt:lpstr>
      <vt:lpstr>NA Process for EAP course Sefarani, E.,Lake, J. and Long,M. (2015) Needs analysis for specialized learner populations: Essential methodological improvements. ESP Journal , 11-26.  </vt:lpstr>
      <vt:lpstr>The Learners </vt:lpstr>
      <vt:lpstr>Other tools for NA</vt:lpstr>
      <vt:lpstr>Example Needs Analysis to identify Target Tasks:   </vt:lpstr>
      <vt:lpstr>Example Needs Analysis to identify Target Tasks:   </vt:lpstr>
      <vt:lpstr>Example Needs Analysis to identify Target Tasks:   </vt:lpstr>
      <vt:lpstr>Example Needs Analysis to identify Target Tasks:   </vt:lpstr>
      <vt:lpstr>Example Needs Analysis to identify Target Tasks:   </vt:lpstr>
      <vt:lpstr>Example Needs Analysis to identify Target Tasks:   </vt:lpstr>
      <vt:lpstr>Example Needs Analysis to identify Target Tasks:   </vt:lpstr>
      <vt:lpstr>Example Needs Analysis to identify Target Tasks:   </vt:lpstr>
      <vt:lpstr>Example Needs Analysis to identify Target Tasks:   </vt:lpstr>
      <vt:lpstr>Example Needs Analysis to identify Target Tasks:   </vt:lpstr>
      <vt:lpstr>Example Needs Analysis to identify Target Tasks:   </vt:lpstr>
      <vt:lpstr>Example Needs Analysis to identify Target Tasks:   </vt:lpstr>
      <vt:lpstr>Example Needs Analysis to identify Target Tasks: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Long’s Needs Analysis: Identifying Target Tasks</dc:title>
  <dc:creator>JORDAN</dc:creator>
  <cp:lastModifiedBy>Neil McMillan</cp:lastModifiedBy>
  <cp:revision>40</cp:revision>
  <dcterms:created xsi:type="dcterms:W3CDTF">2018-08-26T09:33:34Z</dcterms:created>
  <dcterms:modified xsi:type="dcterms:W3CDTF">2018-10-21T19:57:27Z</dcterms:modified>
</cp:coreProperties>
</file>